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9"/>
  </p:notesMasterIdLst>
  <p:sldIdLst>
    <p:sldId id="256" r:id="rId2"/>
    <p:sldId id="310" r:id="rId3"/>
    <p:sldId id="311" r:id="rId4"/>
    <p:sldId id="312" r:id="rId5"/>
    <p:sldId id="313" r:id="rId6"/>
    <p:sldId id="314" r:id="rId7"/>
    <p:sldId id="315" r:id="rId8"/>
    <p:sldId id="316" r:id="rId9"/>
    <p:sldId id="317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32" r:id="rId19"/>
    <p:sldId id="341" r:id="rId20"/>
    <p:sldId id="327" r:id="rId21"/>
    <p:sldId id="329" r:id="rId22"/>
    <p:sldId id="330" r:id="rId23"/>
    <p:sldId id="328" r:id="rId24"/>
    <p:sldId id="394" r:id="rId25"/>
    <p:sldId id="333" r:id="rId26"/>
    <p:sldId id="334" r:id="rId27"/>
    <p:sldId id="335" r:id="rId28"/>
    <p:sldId id="336" r:id="rId29"/>
    <p:sldId id="337" r:id="rId30"/>
    <p:sldId id="338" r:id="rId31"/>
    <p:sldId id="354" r:id="rId32"/>
    <p:sldId id="353" r:id="rId33"/>
    <p:sldId id="339" r:id="rId34"/>
    <p:sldId id="340" r:id="rId35"/>
    <p:sldId id="342" r:id="rId36"/>
    <p:sldId id="397" r:id="rId37"/>
    <p:sldId id="395" r:id="rId38"/>
    <p:sldId id="343" r:id="rId39"/>
    <p:sldId id="344" r:id="rId40"/>
    <p:sldId id="345" r:id="rId41"/>
    <p:sldId id="346" r:id="rId42"/>
    <p:sldId id="347" r:id="rId43"/>
    <p:sldId id="348" r:id="rId44"/>
    <p:sldId id="309" r:id="rId45"/>
    <p:sldId id="349" r:id="rId46"/>
    <p:sldId id="350" r:id="rId47"/>
    <p:sldId id="351" r:id="rId48"/>
    <p:sldId id="399" r:id="rId49"/>
    <p:sldId id="398" r:id="rId50"/>
    <p:sldId id="352" r:id="rId51"/>
    <p:sldId id="355" r:id="rId52"/>
    <p:sldId id="356" r:id="rId53"/>
    <p:sldId id="357" r:id="rId54"/>
    <p:sldId id="358" r:id="rId55"/>
    <p:sldId id="359" r:id="rId56"/>
    <p:sldId id="360" r:id="rId57"/>
    <p:sldId id="361" r:id="rId58"/>
    <p:sldId id="405" r:id="rId59"/>
    <p:sldId id="407" r:id="rId60"/>
    <p:sldId id="406" r:id="rId61"/>
    <p:sldId id="408" r:id="rId62"/>
    <p:sldId id="363" r:id="rId63"/>
    <p:sldId id="364" r:id="rId64"/>
    <p:sldId id="365" r:id="rId65"/>
    <p:sldId id="366" r:id="rId66"/>
    <p:sldId id="400" r:id="rId67"/>
    <p:sldId id="401" r:id="rId68"/>
    <p:sldId id="402" r:id="rId69"/>
    <p:sldId id="403" r:id="rId70"/>
    <p:sldId id="404" r:id="rId71"/>
    <p:sldId id="367" r:id="rId72"/>
    <p:sldId id="368" r:id="rId73"/>
    <p:sldId id="369" r:id="rId74"/>
    <p:sldId id="370" r:id="rId75"/>
    <p:sldId id="371" r:id="rId76"/>
    <p:sldId id="372" r:id="rId77"/>
    <p:sldId id="373" r:id="rId78"/>
    <p:sldId id="374" r:id="rId79"/>
    <p:sldId id="375" r:id="rId80"/>
    <p:sldId id="376" r:id="rId81"/>
    <p:sldId id="377" r:id="rId82"/>
    <p:sldId id="378" r:id="rId83"/>
    <p:sldId id="379" r:id="rId84"/>
    <p:sldId id="380" r:id="rId85"/>
    <p:sldId id="381" r:id="rId86"/>
    <p:sldId id="382" r:id="rId87"/>
    <p:sldId id="383" r:id="rId88"/>
    <p:sldId id="384" r:id="rId89"/>
    <p:sldId id="385" r:id="rId90"/>
    <p:sldId id="386" r:id="rId91"/>
    <p:sldId id="387" r:id="rId92"/>
    <p:sldId id="388" r:id="rId93"/>
    <p:sldId id="389" r:id="rId94"/>
    <p:sldId id="390" r:id="rId95"/>
    <p:sldId id="391" r:id="rId96"/>
    <p:sldId id="392" r:id="rId97"/>
    <p:sldId id="393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AF05E56-0E69-464C-A098-80D3EF9DCA39}">
          <p14:sldIdLst>
            <p14:sldId id="256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32"/>
            <p14:sldId id="341"/>
            <p14:sldId id="327"/>
            <p14:sldId id="329"/>
            <p14:sldId id="330"/>
            <p14:sldId id="328"/>
            <p14:sldId id="394"/>
            <p14:sldId id="333"/>
            <p14:sldId id="334"/>
            <p14:sldId id="335"/>
            <p14:sldId id="336"/>
            <p14:sldId id="337"/>
            <p14:sldId id="338"/>
            <p14:sldId id="354"/>
            <p14:sldId id="353"/>
            <p14:sldId id="339"/>
            <p14:sldId id="340"/>
            <p14:sldId id="342"/>
            <p14:sldId id="397"/>
            <p14:sldId id="395"/>
            <p14:sldId id="343"/>
            <p14:sldId id="344"/>
            <p14:sldId id="345"/>
            <p14:sldId id="346"/>
            <p14:sldId id="347"/>
            <p14:sldId id="348"/>
            <p14:sldId id="309"/>
            <p14:sldId id="349"/>
            <p14:sldId id="350"/>
            <p14:sldId id="351"/>
            <p14:sldId id="399"/>
            <p14:sldId id="398"/>
            <p14:sldId id="352"/>
            <p14:sldId id="355"/>
            <p14:sldId id="356"/>
            <p14:sldId id="357"/>
            <p14:sldId id="358"/>
            <p14:sldId id="359"/>
            <p14:sldId id="360"/>
            <p14:sldId id="361"/>
            <p14:sldId id="405"/>
            <p14:sldId id="407"/>
            <p14:sldId id="406"/>
            <p14:sldId id="408"/>
            <p14:sldId id="363"/>
            <p14:sldId id="364"/>
            <p14:sldId id="365"/>
            <p14:sldId id="366"/>
            <p14:sldId id="400"/>
            <p14:sldId id="401"/>
            <p14:sldId id="402"/>
            <p14:sldId id="403"/>
            <p14:sldId id="404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216" y="4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40D167-1E28-4C77-A3D7-530C6F8A8684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126069-8B87-4E4D-A465-73D2656DE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26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 an example for form</a:t>
            </a:r>
            <a:r>
              <a:rPr lang="en-US" baseline="0" dirty="0" smtClean="0"/>
              <a:t> pixel to WC space. </a:t>
            </a:r>
          </a:p>
          <a:p>
            <a:r>
              <a:rPr lang="en-US" baseline="0" dirty="0" smtClean="0"/>
              <a:t>Example from WC space back to pixel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0B617-32F2-4150-99DC-C366CF15D478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01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the same example for pixel to WC space, and WC</a:t>
            </a:r>
            <a:r>
              <a:rPr lang="en-US" baseline="0" dirty="0" smtClean="0"/>
              <a:t> space back </a:t>
            </a:r>
            <a:r>
              <a:rPr lang="en-US" baseline="0" smtClean="0"/>
              <a:t>to pixel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0B617-32F2-4150-99DC-C366CF15D478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055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1524001" y="6356350"/>
            <a:ext cx="98238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Build your own 2D Game Engine and Create Great Web Games using HTML5, JavaScript, and WebGL. Sung, Pavleas, Arnez, and Pace, 2015.</a:t>
            </a:r>
          </a:p>
          <a:p>
            <a:pPr algn="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59740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792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77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6953003" y="6356349"/>
            <a:ext cx="44007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err="1" smtClean="0"/>
              <a:t>Ch</a:t>
            </a:r>
            <a:r>
              <a:rPr lang="en-US" dirty="0" smtClean="0"/>
              <a:t> 6: Behaviors and Collisions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1018309" y="6356348"/>
            <a:ext cx="4619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Build your own 2D Game Engine. Sung, Pavleas, Arnez, and Pace, 2015.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5638181" y="6332538"/>
            <a:ext cx="1085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18519D8-EF53-49CA-8398-8679FCABDC7B}" type="slidenum">
              <a:rPr lang="en-US" smtClean="0"/>
              <a:t>‹#›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18626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9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84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94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385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503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31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901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44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faculty.washington.edu/ksung/2DGameEngine/BookChapters/Chapter6/6.2.FrontAndChase/public_html/index.htm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faculty.washington.edu/ksung/2DGameEngine/BookChapters/Chapter6/6.3.BBoxAndCollisions/public_html/index.html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faculty.washington.edu/ksung/2DGameEngine/BookChapters/Chapter6/6.1.GameObjects/public_html/index.html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://faculty.washington.edu/ksung/2DGameEngine/BookChapters/Chapter6/6.4.PerPixelCollisions/public_html/index.html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://faculty.washington.edu/ksung/2DGameEngine/BookChapters/Chapter6/6.5.GeneralPixelCollisions/public_html/index.html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jp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Defining Behaviors and Detecting Collisions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24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with </a:t>
            </a:r>
            <a:r>
              <a:rPr lang="en-US" dirty="0" err="1" smtClean="0"/>
              <a:t>GameObject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Custom object: </a:t>
            </a:r>
            <a:r>
              <a:rPr lang="en-US" dirty="0" err="1" smtClean="0"/>
              <a:t>DyePack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933" y="2501106"/>
            <a:ext cx="852487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94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Hero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Behavior!</a:t>
            </a:r>
          </a:p>
          <a:p>
            <a:pPr lvl="1"/>
            <a:r>
              <a:rPr lang="en-US" dirty="0" smtClean="0"/>
              <a:t>Hidden from </a:t>
            </a:r>
            <a:r>
              <a:rPr lang="en-US" dirty="0" err="1" smtClean="0"/>
              <a:t>MyGame</a:t>
            </a:r>
            <a:endParaRPr lang="en-US" dirty="0" smtClean="0"/>
          </a:p>
          <a:p>
            <a:pPr lvl="1"/>
            <a:r>
              <a:rPr lang="en-US" dirty="0" smtClean="0"/>
              <a:t>Avoid code clustering</a:t>
            </a:r>
            <a:br>
              <a:rPr lang="en-US" dirty="0" smtClean="0"/>
            </a:br>
            <a:r>
              <a:rPr lang="en-US" dirty="0" smtClean="0"/>
              <a:t>    in </a:t>
            </a:r>
            <a:r>
              <a:rPr lang="en-US" dirty="0" err="1" smtClean="0"/>
              <a:t>MyGame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832" y="794990"/>
            <a:ext cx="6038850" cy="2771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862" y="3701702"/>
            <a:ext cx="6715125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1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929" y="1825625"/>
            <a:ext cx="945832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7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Minion’s interesting behavior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MyGame</a:t>
            </a:r>
            <a:r>
              <a:rPr lang="en-US" dirty="0" smtClean="0"/>
              <a:t>: no need to have any knowledge </a:t>
            </a:r>
            <a:r>
              <a:rPr lang="en-US" smtClean="0"/>
              <a:t>of how minion’s </a:t>
            </a:r>
            <a:r>
              <a:rPr lang="en-US" dirty="0" smtClean="0"/>
              <a:t>behave!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543" y="2333347"/>
            <a:ext cx="584835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MyGame</a:t>
            </a:r>
            <a:r>
              <a:rPr lang="en-US" dirty="0" smtClean="0"/>
              <a:t>::initialization()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12" y="1428048"/>
            <a:ext cx="6210300" cy="22764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925" y="3021511"/>
            <a:ext cx="5876925" cy="29908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834" y="5586134"/>
            <a:ext cx="4648200" cy="63817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70149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MyGame</a:t>
            </a:r>
            <a:r>
              <a:rPr lang="en-US" dirty="0" smtClean="0"/>
              <a:t> draw()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draw()</a:t>
            </a:r>
          </a:p>
          <a:p>
            <a:pPr lvl="1"/>
            <a:r>
              <a:rPr lang="en-US" dirty="0" err="1" smtClean="0"/>
              <a:t>Init</a:t>
            </a:r>
            <a:r>
              <a:rPr lang="en-US" dirty="0" smtClean="0"/>
              <a:t> camera</a:t>
            </a:r>
          </a:p>
          <a:p>
            <a:pPr lvl="1"/>
            <a:r>
              <a:rPr lang="en-US" dirty="0" smtClean="0"/>
              <a:t>Pass camera to </a:t>
            </a:r>
            <a:r>
              <a:rPr lang="en-US" dirty="0" err="1" smtClean="0"/>
              <a:t>GameObjects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462" y="3187700"/>
            <a:ext cx="545782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3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MyGame</a:t>
            </a:r>
            <a:r>
              <a:rPr lang="en-US" dirty="0"/>
              <a:t> </a:t>
            </a:r>
            <a:r>
              <a:rPr lang="en-US" dirty="0" smtClean="0"/>
              <a:t>update()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of game logic:</a:t>
            </a:r>
          </a:p>
          <a:p>
            <a:pPr lvl="1"/>
            <a:r>
              <a:rPr lang="en-US" dirty="0" smtClean="0"/>
              <a:t>Each object updates state</a:t>
            </a:r>
          </a:p>
          <a:p>
            <a:r>
              <a:rPr lang="en-US" dirty="0" smtClean="0"/>
              <a:t>No object interact:</a:t>
            </a:r>
          </a:p>
          <a:p>
            <a:pPr lvl="1"/>
            <a:r>
              <a:rPr lang="en-US" dirty="0" smtClean="0"/>
              <a:t>So, that’s that!</a:t>
            </a:r>
          </a:p>
          <a:p>
            <a:r>
              <a:rPr lang="en-US" dirty="0" smtClean="0"/>
              <a:t>Notice:</a:t>
            </a:r>
          </a:p>
          <a:p>
            <a:pPr lvl="1"/>
            <a:r>
              <a:rPr lang="en-US" dirty="0" err="1" smtClean="0"/>
              <a:t>MyGame</a:t>
            </a:r>
            <a:r>
              <a:rPr lang="en-US" dirty="0" smtClean="0"/>
              <a:t> does not know anything about each object</a:t>
            </a:r>
          </a:p>
          <a:p>
            <a:pPr lvl="1"/>
            <a:r>
              <a:rPr lang="en-US" dirty="0" smtClean="0"/>
              <a:t>Control/Behavior: all hidden inside each object</a:t>
            </a:r>
          </a:p>
          <a:p>
            <a:pPr lvl="1"/>
            <a:r>
              <a:rPr lang="en-US" dirty="0" err="1" smtClean="0"/>
              <a:t>MyGame</a:t>
            </a:r>
            <a:r>
              <a:rPr lang="en-US" dirty="0" smtClean="0"/>
              <a:t>: will take care of interaction of objects (to come)!</a:t>
            </a:r>
          </a:p>
          <a:p>
            <a:r>
              <a:rPr lang="en-US" dirty="0" smtClean="0"/>
              <a:t>For objects to interact: need to be aware of other objects!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25" y="2232684"/>
            <a:ext cx="442912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Vectors: Review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589" y="4194948"/>
            <a:ext cx="5122941" cy="1923661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328" y="2567510"/>
            <a:ext cx="6373154" cy="29024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From point to point</a:t>
            </a:r>
          </a:p>
          <a:p>
            <a:r>
              <a:rPr lang="en-US" dirty="0" smtClean="0"/>
              <a:t>Has a size</a:t>
            </a:r>
          </a:p>
          <a:p>
            <a:pPr lvl="1"/>
            <a:r>
              <a:rPr lang="en-US" dirty="0" smtClean="0"/>
              <a:t>Magnitude, length, distance</a:t>
            </a:r>
          </a:p>
        </p:txBody>
      </p:sp>
    </p:spTree>
    <p:extLst>
      <p:ext uri="{BB962C8B-B14F-4D97-AF65-F5344CB8AC3E}">
        <p14:creationId xmlns:p14="http://schemas.microsoft.com/office/powerpoint/2010/main" val="318188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187" y="2653990"/>
            <a:ext cx="8417312" cy="30182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Vectors: direction and size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3059"/>
                <a:ext cx="10515600" cy="4351338"/>
              </a:xfrm>
            </p:spPr>
            <p:txBody>
              <a:bodyPr/>
              <a:lstStyle/>
              <a:p>
                <a:r>
                  <a:rPr lang="en-US" dirty="0" smtClean="0"/>
                  <a:t>Point + Direction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</a:p>
              <a:p>
                <a:r>
                  <a:rPr lang="en-US" dirty="0" smtClean="0"/>
                  <a:t>Two points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𝑏𝑐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𝑏𝑐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3059"/>
                <a:ext cx="10515600" cy="4351338"/>
              </a:xfrm>
              <a:blipFill rotWithShape="0">
                <a:blip r:embed="rId3"/>
                <a:stretch>
                  <a:fillRect l="-104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94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Vector: rotation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</p:spPr>
            <p:txBody>
              <a:bodyPr/>
              <a:lstStyle/>
              <a:p>
                <a:r>
                  <a:rPr lang="en-US" dirty="0" smtClean="0"/>
                  <a:t>Add to </a:t>
                </a:r>
                <a:r>
                  <a:rPr lang="en-US" dirty="0" err="1" smtClean="0"/>
                  <a:t>gl_matrix</a:t>
                </a:r>
                <a:r>
                  <a:rPr lang="en-US" dirty="0" smtClean="0"/>
                  <a:t> library:   </a:t>
                </a:r>
                <a:r>
                  <a:rPr lang="en-US" b="1" dirty="0" smtClean="0"/>
                  <a:t>vec2.rotate(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</m:acc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m:rPr>
                        <m:nor/>
                      </m:rPr>
                      <a:rPr lang="en-US" b="1" dirty="0"/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  </m:t>
                    </m:r>
                    <m:acc>
                      <m:accPr>
                        <m:chr m:val="⃑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/>
                          </a:rPr>
                          <m:t>𝑽</m:t>
                        </m:r>
                      </m:e>
                    </m:acc>
                  </m:oMath>
                </a14:m>
                <a:r>
                  <a:rPr lang="en-US" b="1" dirty="0" smtClean="0"/>
                  <a:t>, </a:t>
                </a:r>
                <a14:m>
                  <m:oMath xmlns:m="http://schemas.openxmlformats.org/officeDocument/2006/math">
                    <m:r>
                      <a:rPr lang="zh-TW" altLang="en-US" b="1" i="1">
                        <a:latin typeface="Cambria Math"/>
                      </a:rPr>
                      <m:t>𝜽</m:t>
                    </m:r>
                  </m:oMath>
                </a14:m>
                <a:r>
                  <a:rPr lang="en-US" b="1" dirty="0" smtClean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TW" altLang="en-US" i="1">
                        <a:latin typeface="Cambria Math"/>
                      </a:rPr>
                      <m:t>𝜃</m:t>
                    </m:r>
                  </m:oMath>
                </a14:m>
                <a:r>
                  <a:rPr lang="en-US" dirty="0" smtClean="0"/>
                  <a:t> in radian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  <a:blipFill rotWithShape="0">
                <a:blip r:embed="rId2"/>
                <a:stretch>
                  <a:fillRect l="-1043" t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881" y="2929965"/>
            <a:ext cx="8961437" cy="366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6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Chapter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Start thinking about behavior</a:t>
            </a:r>
          </a:p>
          <a:p>
            <a:pPr lvl="1"/>
            <a:r>
              <a:rPr lang="en-US" dirty="0" smtClean="0"/>
              <a:t>Implement </a:t>
            </a:r>
            <a:r>
              <a:rPr lang="en-US" dirty="0"/>
              <a:t>autonomous, controlled, gradual turning and target-locked chasing behaviors </a:t>
            </a:r>
          </a:p>
          <a:p>
            <a:r>
              <a:rPr lang="en-US" dirty="0" smtClean="0"/>
              <a:t>Needs for collision detection</a:t>
            </a:r>
          </a:p>
          <a:p>
            <a:r>
              <a:rPr lang="en-US" dirty="0" smtClean="0"/>
              <a:t>Simple: Axis-Aligned BBOX</a:t>
            </a:r>
          </a:p>
          <a:p>
            <a:r>
              <a:rPr lang="en-US" dirty="0" smtClean="0"/>
              <a:t>Collide </a:t>
            </a:r>
            <a:r>
              <a:rPr lang="en-US" dirty="0"/>
              <a:t>textured objects accurately </a:t>
            </a:r>
            <a:endParaRPr lang="en-US" dirty="0" smtClean="0"/>
          </a:p>
          <a:p>
            <a:pPr lvl="1"/>
            <a:r>
              <a:rPr lang="en-US" dirty="0" smtClean="0"/>
              <a:t>Per-Pixel-accurate collision</a:t>
            </a:r>
          </a:p>
          <a:p>
            <a:pPr lvl="1"/>
            <a:r>
              <a:rPr lang="en-US" dirty="0" smtClean="0"/>
              <a:t>Understand algorithm and efficiency </a:t>
            </a:r>
          </a:p>
          <a:p>
            <a:pPr lvl="1"/>
            <a:r>
              <a:rPr lang="en-US" dirty="0" smtClean="0"/>
              <a:t>Derive and implement general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52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Vectors: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764" y="2449969"/>
            <a:ext cx="5545292" cy="310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19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Vectors: normalization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764" y="2449969"/>
            <a:ext cx="5545292" cy="310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2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Vector: dot product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1194924" y="1631567"/>
                <a:ext cx="8532948" cy="4572000"/>
              </a:xfrm>
            </p:spPr>
            <p:txBody>
              <a:bodyPr/>
              <a:lstStyle/>
              <a:p>
                <a:r>
                  <a:rPr lang="en-US" dirty="0" smtClean="0"/>
                  <a:t>G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iven</m:t>
                    </m:r>
                    <m:r>
                      <a:rPr lang="en-US" b="0" i="0" smtClean="0">
                        <a:latin typeface="Cambria Math"/>
                      </a:rPr>
                      <m:t>: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dot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If both vectors are normalized: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en-US" dirty="0" smtClean="0"/>
                  <a:t>Some interesting properties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b="0" dirty="0" smtClean="0"/>
                  <a:t>  </a:t>
                </a:r>
                <a:r>
                  <a:rPr lang="en-US" b="0" dirty="0" smtClean="0">
                    <a:sym typeface="Wingdings" pitchFamily="2" charset="2"/>
                  </a:rPr>
                  <a:t> </a:t>
                </a:r>
                <a:r>
                  <a:rPr lang="en-US" b="0" dirty="0" smtClean="0"/>
                  <a:t>two vectors are perpendicular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 smtClean="0"/>
                  <a:t>  projected size</a:t>
                </a:r>
              </a:p>
              <a:p>
                <a:pPr lvl="1"/>
                <a:endParaRPr lang="en-US" dirty="0" smtClean="0"/>
              </a:p>
            </p:txBody>
          </p:sp>
        </mc:Choice>
        <mc:Fallback xmlns="">
          <p:sp>
            <p:nvSpPr>
              <p:cNvPr id="4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94924" y="1631567"/>
                <a:ext cx="8532948" cy="4572000"/>
              </a:xfrm>
              <a:blipFill rotWithShape="0">
                <a:blip r:embed="rId2"/>
                <a:stretch>
                  <a:fillRect l="-1286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V="1">
            <a:off x="6667532" y="1703575"/>
            <a:ext cx="1710190" cy="1548172"/>
          </a:xfrm>
          <a:prstGeom prst="straightConnector1">
            <a:avLst/>
          </a:prstGeom>
          <a:ln w="666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6667532" y="2315643"/>
            <a:ext cx="2196244" cy="936104"/>
          </a:xfrm>
          <a:prstGeom prst="straightConnector1">
            <a:avLst/>
          </a:prstGeom>
          <a:ln w="666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c 8"/>
          <p:cNvSpPr/>
          <p:nvPr/>
        </p:nvSpPr>
        <p:spPr>
          <a:xfrm rot="2009572">
            <a:off x="7465816" y="2425140"/>
            <a:ext cx="394482" cy="454651"/>
          </a:xfrm>
          <a:custGeom>
            <a:avLst/>
            <a:gdLst>
              <a:gd name="connsiteX0" fmla="*/ 505413 w 914400"/>
              <a:gd name="connsiteY0" fmla="*/ 2549 h 914400"/>
              <a:gd name="connsiteX1" fmla="*/ 835795 w 914400"/>
              <a:gd name="connsiteY1" fmla="*/ 200883 h 914400"/>
              <a:gd name="connsiteX2" fmla="*/ 457200 w 914400"/>
              <a:gd name="connsiteY2" fmla="*/ 457200 h 914400"/>
              <a:gd name="connsiteX3" fmla="*/ 505413 w 914400"/>
              <a:gd name="connsiteY3" fmla="*/ 2549 h 914400"/>
              <a:gd name="connsiteX0" fmla="*/ 505413 w 914400"/>
              <a:gd name="connsiteY0" fmla="*/ 2549 h 914400"/>
              <a:gd name="connsiteX1" fmla="*/ 835795 w 914400"/>
              <a:gd name="connsiteY1" fmla="*/ 200883 h 914400"/>
              <a:gd name="connsiteX0" fmla="*/ 48213 w 394482"/>
              <a:gd name="connsiteY0" fmla="*/ 0 h 454651"/>
              <a:gd name="connsiteX1" fmla="*/ 378595 w 394482"/>
              <a:gd name="connsiteY1" fmla="*/ 198334 h 454651"/>
              <a:gd name="connsiteX2" fmla="*/ 0 w 394482"/>
              <a:gd name="connsiteY2" fmla="*/ 454651 h 454651"/>
              <a:gd name="connsiteX3" fmla="*/ 48213 w 394482"/>
              <a:gd name="connsiteY3" fmla="*/ 0 h 454651"/>
              <a:gd name="connsiteX0" fmla="*/ 48213 w 394482"/>
              <a:gd name="connsiteY0" fmla="*/ 0 h 454651"/>
              <a:gd name="connsiteX1" fmla="*/ 394482 w 394482"/>
              <a:gd name="connsiteY1" fmla="*/ 187822 h 454651"/>
              <a:gd name="connsiteX0" fmla="*/ 48213 w 394482"/>
              <a:gd name="connsiteY0" fmla="*/ 0 h 454651"/>
              <a:gd name="connsiteX1" fmla="*/ 378595 w 394482"/>
              <a:gd name="connsiteY1" fmla="*/ 198334 h 454651"/>
              <a:gd name="connsiteX2" fmla="*/ 0 w 394482"/>
              <a:gd name="connsiteY2" fmla="*/ 454651 h 454651"/>
              <a:gd name="connsiteX3" fmla="*/ 48213 w 394482"/>
              <a:gd name="connsiteY3" fmla="*/ 0 h 454651"/>
              <a:gd name="connsiteX0" fmla="*/ 48213 w 394482"/>
              <a:gd name="connsiteY0" fmla="*/ 0 h 454651"/>
              <a:gd name="connsiteX1" fmla="*/ 394482 w 394482"/>
              <a:gd name="connsiteY1" fmla="*/ 187822 h 45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482" h="454651" stroke="0" extrusionOk="0">
                <a:moveTo>
                  <a:pt x="48213" y="0"/>
                </a:moveTo>
                <a:cubicBezTo>
                  <a:pt x="182183" y="14207"/>
                  <a:pt x="303067" y="86776"/>
                  <a:pt x="378595" y="198334"/>
                </a:cubicBezTo>
                <a:lnTo>
                  <a:pt x="0" y="454651"/>
                </a:lnTo>
                <a:lnTo>
                  <a:pt x="48213" y="0"/>
                </a:lnTo>
                <a:close/>
              </a:path>
              <a:path w="394482" h="454651" fill="none">
                <a:moveTo>
                  <a:pt x="48213" y="0"/>
                </a:moveTo>
                <a:cubicBezTo>
                  <a:pt x="182183" y="14207"/>
                  <a:pt x="210089" y="-19215"/>
                  <a:pt x="394482" y="187822"/>
                </a:cubicBezTo>
              </a:path>
            </a:pathLst>
          </a:cu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451932" y="2423655"/>
                <a:ext cx="3677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ea typeface="Cambria Math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1932" y="2423655"/>
                <a:ext cx="367728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251708" y="1487551"/>
                <a:ext cx="453201" cy="376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708" y="1487551"/>
                <a:ext cx="453201" cy="376770"/>
              </a:xfrm>
              <a:prstGeom prst="rect">
                <a:avLst/>
              </a:prstGeom>
              <a:blipFill rotWithShape="0">
                <a:blip r:embed="rId4"/>
                <a:stretch>
                  <a:fillRect t="-1613" r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575744" y="2027611"/>
                <a:ext cx="458522" cy="376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744" y="2027611"/>
                <a:ext cx="458522" cy="376770"/>
              </a:xfrm>
              <a:prstGeom prst="rect">
                <a:avLst/>
              </a:prstGeom>
              <a:blipFill rotWithShape="0">
                <a:blip r:embed="rId5"/>
                <a:stretch>
                  <a:fillRect t="-1639" r="-8000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552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449" y="3016251"/>
            <a:ext cx="5781304" cy="2167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Vector: cross product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648195" y="1690688"/>
                <a:ext cx="8683116" cy="45720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c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ross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dirty="0" smtClean="0"/>
                  <a:t> A Vector perpendicular to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and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Cross product of two vectors in X/Y space </a:t>
                </a:r>
              </a:p>
              <a:p>
                <a:pPr lvl="1"/>
                <a:r>
                  <a:rPr lang="en-US" dirty="0" smtClean="0"/>
                  <a:t>Result is a vector along Z-direction</a:t>
                </a:r>
              </a:p>
              <a:p>
                <a:r>
                  <a:rPr lang="en-US" dirty="0" smtClean="0"/>
                  <a:t>Convention: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results in: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dirty="0" smtClean="0"/>
                  <a:t>+</a:t>
                </a:r>
                <a:r>
                  <a:rPr lang="en-US" dirty="0" err="1" smtClean="0"/>
                  <a:t>ve</a:t>
                </a:r>
                <a:r>
                  <a:rPr lang="en-US" dirty="0" smtClean="0"/>
                  <a:t> Z direction: </a:t>
                </a:r>
              </a:p>
              <a:p>
                <a:pPr lvl="2"/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is in the clockwise direction from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>
                  <a:buFont typeface="Wingdings" pitchFamily="2" charset="2"/>
                  <a:buChar char="§"/>
                </a:pPr>
                <a:r>
                  <a:rPr lang="en-US" dirty="0"/>
                  <a:t>-</a:t>
                </a:r>
                <a:r>
                  <a:rPr lang="en-US" dirty="0" err="1" smtClean="0"/>
                  <a:t>ve</a:t>
                </a:r>
                <a:r>
                  <a:rPr lang="en-US" dirty="0" smtClean="0"/>
                  <a:t> </a:t>
                </a:r>
                <a:r>
                  <a:rPr lang="en-US" dirty="0"/>
                  <a:t>Z direction: </a:t>
                </a:r>
                <a:endParaRPr lang="en-US" dirty="0" smtClean="0"/>
              </a:p>
              <a:p>
                <a:pPr lvl="2"/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is </a:t>
                </a:r>
                <a:r>
                  <a:rPr lang="en-US" dirty="0"/>
                  <a:t>in the </a:t>
                </a:r>
                <a:r>
                  <a:rPr lang="en-US" dirty="0" smtClean="0"/>
                  <a:t>counter-clockwise </a:t>
                </a:r>
                <a:r>
                  <a:rPr lang="en-US" dirty="0"/>
                  <a:t>direction </a:t>
                </a:r>
                <a:r>
                  <a:rPr lang="en-US" dirty="0" smtClean="0"/>
                  <a:t>from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5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195" y="1690688"/>
                <a:ext cx="8683116" cy="4572000"/>
              </a:xfrm>
              <a:blipFill rotWithShape="0">
                <a:blip r:embed="rId3"/>
                <a:stretch>
                  <a:fillRect l="-1263" t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089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Practice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I am traveling at v=(3, 4)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Is v a speed or velocity? And Why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How fast am I moving?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What is the direction I am moving towards?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If I were to look at my movement ONLY along the x-axis, how fast am I moving?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If I were to look at my movement ONLY along the direction: A=(0.707, 0.707), how fast am I moving?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43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6.2: Front and Chase Project</a:t>
            </a:r>
            <a:endParaRPr lang="en-US" dirty="0"/>
          </a:p>
        </p:txBody>
      </p:sp>
      <p:pic>
        <p:nvPicPr>
          <p:cNvPr id="4" name="Content Placeholder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95276" y="1536309"/>
            <a:ext cx="67232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4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6.2: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work with velocity: as speed </a:t>
            </a:r>
            <a:r>
              <a:rPr lang="en-US" dirty="0"/>
              <a:t>and direction </a:t>
            </a:r>
          </a:p>
          <a:p>
            <a:pPr lvl="0"/>
            <a:r>
              <a:rPr lang="en-US" dirty="0" smtClean="0"/>
              <a:t>practice </a:t>
            </a:r>
            <a:r>
              <a:rPr lang="en-US" dirty="0"/>
              <a:t>traveling along a predefined direction</a:t>
            </a:r>
          </a:p>
          <a:p>
            <a:pPr lvl="0"/>
            <a:r>
              <a:rPr lang="en-US" dirty="0" smtClean="0"/>
              <a:t>implement chasing or home-in behavior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99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GameObject</a:t>
            </a:r>
            <a:r>
              <a:rPr lang="en-US" dirty="0" smtClean="0"/>
              <a:t>: initial state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23" y="2197853"/>
            <a:ext cx="5419725" cy="150495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762" y="3273879"/>
            <a:ext cx="876300" cy="14859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7354763" y="1527193"/>
            <a:ext cx="2001" cy="1746686"/>
          </a:xfrm>
          <a:prstGeom prst="straightConnector1">
            <a:avLst/>
          </a:prstGeom>
          <a:ln w="666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7"/>
              <p:cNvSpPr/>
              <p:nvPr/>
            </p:nvSpPr>
            <p:spPr>
              <a:xfrm>
                <a:off x="3500151" y="4083739"/>
                <a:ext cx="2736304" cy="648072"/>
              </a:xfrm>
              <a:prstGeom prst="wedgeRoundRectCallout">
                <a:avLst>
                  <a:gd name="adj1" fmla="val -50543"/>
                  <a:gd name="adj2" fmla="val -185577"/>
                  <a:gd name="adj3" fmla="val 16667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:</m:t>
                    </m:r>
                  </m:oMath>
                </a14:m>
                <a:r>
                  <a:rPr lang="en-US" sz="1600" dirty="0" smtClean="0">
                    <a:solidFill>
                      <a:schemeClr val="tx1"/>
                    </a:solidFill>
                  </a:rPr>
                  <a:t> angle between </a:t>
                </a:r>
                <a:r>
                  <a:rPr lang="en-US" sz="1600" dirty="0" err="1" smtClean="0">
                    <a:solidFill>
                      <a:schemeClr val="tx1"/>
                    </a:solidFill>
                  </a:rPr>
                  <a:t>FrontDrection</a:t>
                </a:r>
                <a:r>
                  <a:rPr lang="en-US" sz="1600" dirty="0" smtClean="0">
                    <a:solidFill>
                      <a:schemeClr val="tx1"/>
                    </a:solidFill>
                  </a:rPr>
                  <a:t> and </a:t>
                </a:r>
                <a:r>
                  <a:rPr lang="en-US" sz="1600" dirty="0" err="1" smtClean="0">
                    <a:solidFill>
                      <a:schemeClr val="tx1"/>
                    </a:solidFill>
                  </a:rPr>
                  <a:t>targetDir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ounded Rectangular Callout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151" y="4083739"/>
                <a:ext cx="2736304" cy="648072"/>
              </a:xfrm>
              <a:prstGeom prst="wedgeRoundRectCallout">
                <a:avLst>
                  <a:gd name="adj1" fmla="val -50543"/>
                  <a:gd name="adj2" fmla="val -185577"/>
                  <a:gd name="adj3" fmla="val 16667"/>
                </a:avLst>
              </a:prstGeom>
              <a:blipFill rotWithShape="0">
                <a:blip r:embed="rId4"/>
                <a:stretch>
                  <a:fillRect b="-32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ular Callout 8"/>
          <p:cNvSpPr/>
          <p:nvPr/>
        </p:nvSpPr>
        <p:spPr>
          <a:xfrm>
            <a:off x="3589215" y="4083739"/>
            <a:ext cx="2736304" cy="648072"/>
          </a:xfrm>
          <a:prstGeom prst="wedgeRoundRectCallout">
            <a:avLst>
              <a:gd name="adj1" fmla="val 85513"/>
              <a:gd name="adj2" fmla="val -243298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Initial front direction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8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GameObject</a:t>
            </a:r>
            <a:r>
              <a:rPr lang="en-US" dirty="0" smtClean="0"/>
              <a:t>::</a:t>
            </a:r>
            <a:r>
              <a:rPr lang="en-US" dirty="0" err="1" smtClean="0"/>
              <a:t>rotateObjPointTo</a:t>
            </a:r>
            <a:r>
              <a:rPr lang="en-US" dirty="0" smtClean="0"/>
              <a:t>(p)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710" y="1615961"/>
            <a:ext cx="6019800" cy="1504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7935862" y="1867989"/>
            <a:ext cx="2744041" cy="2904444"/>
            <a:chOff x="8862244" y="1076277"/>
            <a:chExt cx="2744041" cy="290444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62244" y="1076277"/>
              <a:ext cx="2744041" cy="2904444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 flipV="1">
              <a:off x="11086847" y="2169612"/>
              <a:ext cx="4911" cy="1186543"/>
            </a:xfrm>
            <a:prstGeom prst="straightConnector1">
              <a:avLst/>
            </a:prstGeom>
            <a:ln w="66675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 flipV="1">
              <a:off x="9709674" y="1929807"/>
              <a:ext cx="1377173" cy="1417443"/>
            </a:xfrm>
            <a:prstGeom prst="straightConnector1">
              <a:avLst/>
            </a:prstGeom>
            <a:ln w="66675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Arc 8"/>
            <p:cNvSpPr/>
            <p:nvPr/>
          </p:nvSpPr>
          <p:spPr>
            <a:xfrm rot="18740188">
              <a:off x="10653838" y="2573860"/>
              <a:ext cx="568940" cy="526006"/>
            </a:xfrm>
            <a:custGeom>
              <a:avLst/>
              <a:gdLst>
                <a:gd name="connsiteX0" fmla="*/ 505413 w 914400"/>
                <a:gd name="connsiteY0" fmla="*/ 2549 h 914400"/>
                <a:gd name="connsiteX1" fmla="*/ 835795 w 914400"/>
                <a:gd name="connsiteY1" fmla="*/ 200883 h 914400"/>
                <a:gd name="connsiteX2" fmla="*/ 457200 w 914400"/>
                <a:gd name="connsiteY2" fmla="*/ 457200 h 914400"/>
                <a:gd name="connsiteX3" fmla="*/ 505413 w 914400"/>
                <a:gd name="connsiteY3" fmla="*/ 2549 h 914400"/>
                <a:gd name="connsiteX0" fmla="*/ 505413 w 914400"/>
                <a:gd name="connsiteY0" fmla="*/ 2549 h 914400"/>
                <a:gd name="connsiteX1" fmla="*/ 835795 w 914400"/>
                <a:gd name="connsiteY1" fmla="*/ 200883 h 914400"/>
                <a:gd name="connsiteX0" fmla="*/ 48213 w 394482"/>
                <a:gd name="connsiteY0" fmla="*/ 0 h 454651"/>
                <a:gd name="connsiteX1" fmla="*/ 378595 w 394482"/>
                <a:gd name="connsiteY1" fmla="*/ 198334 h 454651"/>
                <a:gd name="connsiteX2" fmla="*/ 0 w 394482"/>
                <a:gd name="connsiteY2" fmla="*/ 454651 h 454651"/>
                <a:gd name="connsiteX3" fmla="*/ 48213 w 394482"/>
                <a:gd name="connsiteY3" fmla="*/ 0 h 454651"/>
                <a:gd name="connsiteX0" fmla="*/ 48213 w 394482"/>
                <a:gd name="connsiteY0" fmla="*/ 0 h 454651"/>
                <a:gd name="connsiteX1" fmla="*/ 394482 w 394482"/>
                <a:gd name="connsiteY1" fmla="*/ 187822 h 454651"/>
                <a:gd name="connsiteX0" fmla="*/ 48213 w 394482"/>
                <a:gd name="connsiteY0" fmla="*/ 0 h 454651"/>
                <a:gd name="connsiteX1" fmla="*/ 378595 w 394482"/>
                <a:gd name="connsiteY1" fmla="*/ 198334 h 454651"/>
                <a:gd name="connsiteX2" fmla="*/ 0 w 394482"/>
                <a:gd name="connsiteY2" fmla="*/ 454651 h 454651"/>
                <a:gd name="connsiteX3" fmla="*/ 48213 w 394482"/>
                <a:gd name="connsiteY3" fmla="*/ 0 h 454651"/>
                <a:gd name="connsiteX0" fmla="*/ 48213 w 394482"/>
                <a:gd name="connsiteY0" fmla="*/ 0 h 454651"/>
                <a:gd name="connsiteX1" fmla="*/ 394482 w 394482"/>
                <a:gd name="connsiteY1" fmla="*/ 187822 h 45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4482" h="454651" stroke="0" extrusionOk="0">
                  <a:moveTo>
                    <a:pt x="48213" y="0"/>
                  </a:moveTo>
                  <a:cubicBezTo>
                    <a:pt x="182183" y="14207"/>
                    <a:pt x="303067" y="86776"/>
                    <a:pt x="378595" y="198334"/>
                  </a:cubicBezTo>
                  <a:lnTo>
                    <a:pt x="0" y="454651"/>
                  </a:lnTo>
                  <a:lnTo>
                    <a:pt x="48213" y="0"/>
                  </a:lnTo>
                  <a:close/>
                </a:path>
                <a:path w="394482" h="454651" fill="none">
                  <a:moveTo>
                    <a:pt x="48213" y="0"/>
                  </a:moveTo>
                  <a:cubicBezTo>
                    <a:pt x="182183" y="14207"/>
                    <a:pt x="210089" y="-19215"/>
                    <a:pt x="394482" y="187822"/>
                  </a:cubicBezTo>
                </a:path>
              </a:pathLst>
            </a:cu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 flipV="1">
              <a:off x="9508352" y="2151997"/>
              <a:ext cx="1429956" cy="1318545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ounded Rectangular Callout 20"/>
          <p:cNvSpPr/>
          <p:nvPr/>
        </p:nvSpPr>
        <p:spPr>
          <a:xfrm>
            <a:off x="6938554" y="4600053"/>
            <a:ext cx="2622203" cy="468052"/>
          </a:xfrm>
          <a:prstGeom prst="wedgeRoundRectCallout">
            <a:avLst>
              <a:gd name="adj1" fmla="val 70234"/>
              <a:gd name="adj2" fmla="val -108919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 smtClean="0">
                <a:solidFill>
                  <a:schemeClr val="tx1"/>
                </a:solidFill>
              </a:rPr>
              <a:t>this.getXform</a:t>
            </a:r>
            <a:r>
              <a:rPr lang="en-US" sz="1600" dirty="0" smtClean="0">
                <a:solidFill>
                  <a:schemeClr val="tx1"/>
                </a:solidFill>
              </a:rPr>
              <a:t>().</a:t>
            </a:r>
            <a:r>
              <a:rPr lang="en-US" sz="1600" dirty="0" err="1" smtClean="0">
                <a:solidFill>
                  <a:schemeClr val="tx1"/>
                </a:solidFill>
              </a:rPr>
              <a:t>getPosition</a:t>
            </a:r>
            <a:r>
              <a:rPr lang="en-US" sz="1600" dirty="0" smtClean="0">
                <a:solidFill>
                  <a:schemeClr val="tx1"/>
                </a:solidFill>
              </a:rPr>
              <a:t>()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Rounded Rectangular Callout 22"/>
          <p:cNvSpPr/>
          <p:nvPr/>
        </p:nvSpPr>
        <p:spPr>
          <a:xfrm>
            <a:off x="6766703" y="3679815"/>
            <a:ext cx="1689922" cy="468052"/>
          </a:xfrm>
          <a:prstGeom prst="wedgeRoundRectCallout">
            <a:avLst>
              <a:gd name="adj1" fmla="val 91067"/>
              <a:gd name="adj2" fmla="val -76121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 smtClean="0">
                <a:solidFill>
                  <a:schemeClr val="tx1"/>
                </a:solidFill>
              </a:rPr>
              <a:t>len</a:t>
            </a:r>
            <a:r>
              <a:rPr lang="en-US" sz="1600" dirty="0" smtClean="0">
                <a:solidFill>
                  <a:schemeClr val="tx1"/>
                </a:solidFill>
              </a:rPr>
              <a:t> (length of </a:t>
            </a:r>
            <a:r>
              <a:rPr lang="en-US" sz="1600" dirty="0" err="1" smtClean="0">
                <a:solidFill>
                  <a:schemeClr val="tx1"/>
                </a:solidFill>
              </a:rPr>
              <a:t>dir</a:t>
            </a:r>
            <a:r>
              <a:rPr lang="en-US" sz="1600" dirty="0" smtClean="0">
                <a:solidFill>
                  <a:schemeClr val="tx1"/>
                </a:solidFill>
              </a:rPr>
              <a:t>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5" name="Rounded Rectangular Callout 24"/>
          <p:cNvSpPr/>
          <p:nvPr/>
        </p:nvSpPr>
        <p:spPr>
          <a:xfrm>
            <a:off x="7710936" y="1456662"/>
            <a:ext cx="1224136" cy="468052"/>
          </a:xfrm>
          <a:prstGeom prst="wedgeRoundRectCallout">
            <a:avLst>
              <a:gd name="adj1" fmla="val 25147"/>
              <a:gd name="adj2" fmla="val 123519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Position: 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7" name="Rounded Rectangular Callout 26"/>
          <p:cNvSpPr/>
          <p:nvPr/>
        </p:nvSpPr>
        <p:spPr>
          <a:xfrm>
            <a:off x="6696614" y="2449453"/>
            <a:ext cx="1502099" cy="468052"/>
          </a:xfrm>
          <a:prstGeom prst="wedgeRoundRectCallout">
            <a:avLst>
              <a:gd name="adj1" fmla="val 88393"/>
              <a:gd name="adj2" fmla="val 32255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 smtClean="0">
                <a:solidFill>
                  <a:schemeClr val="tx1"/>
                </a:solidFill>
              </a:rPr>
              <a:t>dir</a:t>
            </a:r>
            <a:r>
              <a:rPr lang="en-US" sz="1600" dirty="0" smtClean="0">
                <a:solidFill>
                  <a:schemeClr val="tx1"/>
                </a:solidFill>
              </a:rPr>
              <a:t>: towards p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41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7935862" y="1867989"/>
            <a:ext cx="2744041" cy="2904444"/>
            <a:chOff x="8862244" y="1076277"/>
            <a:chExt cx="2744041" cy="290444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62244" y="1076277"/>
              <a:ext cx="2744041" cy="2904444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11086847" y="2169612"/>
              <a:ext cx="4911" cy="1186543"/>
            </a:xfrm>
            <a:prstGeom prst="straightConnector1">
              <a:avLst/>
            </a:prstGeom>
            <a:ln w="66675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 flipV="1">
              <a:off x="9709674" y="1929807"/>
              <a:ext cx="1377173" cy="1417443"/>
            </a:xfrm>
            <a:prstGeom prst="straightConnector1">
              <a:avLst/>
            </a:prstGeom>
            <a:ln w="66675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Arc 8"/>
            <p:cNvSpPr/>
            <p:nvPr/>
          </p:nvSpPr>
          <p:spPr>
            <a:xfrm rot="18740188">
              <a:off x="10653838" y="2573860"/>
              <a:ext cx="568940" cy="526006"/>
            </a:xfrm>
            <a:custGeom>
              <a:avLst/>
              <a:gdLst>
                <a:gd name="connsiteX0" fmla="*/ 505413 w 914400"/>
                <a:gd name="connsiteY0" fmla="*/ 2549 h 914400"/>
                <a:gd name="connsiteX1" fmla="*/ 835795 w 914400"/>
                <a:gd name="connsiteY1" fmla="*/ 200883 h 914400"/>
                <a:gd name="connsiteX2" fmla="*/ 457200 w 914400"/>
                <a:gd name="connsiteY2" fmla="*/ 457200 h 914400"/>
                <a:gd name="connsiteX3" fmla="*/ 505413 w 914400"/>
                <a:gd name="connsiteY3" fmla="*/ 2549 h 914400"/>
                <a:gd name="connsiteX0" fmla="*/ 505413 w 914400"/>
                <a:gd name="connsiteY0" fmla="*/ 2549 h 914400"/>
                <a:gd name="connsiteX1" fmla="*/ 835795 w 914400"/>
                <a:gd name="connsiteY1" fmla="*/ 200883 h 914400"/>
                <a:gd name="connsiteX0" fmla="*/ 48213 w 394482"/>
                <a:gd name="connsiteY0" fmla="*/ 0 h 454651"/>
                <a:gd name="connsiteX1" fmla="*/ 378595 w 394482"/>
                <a:gd name="connsiteY1" fmla="*/ 198334 h 454651"/>
                <a:gd name="connsiteX2" fmla="*/ 0 w 394482"/>
                <a:gd name="connsiteY2" fmla="*/ 454651 h 454651"/>
                <a:gd name="connsiteX3" fmla="*/ 48213 w 394482"/>
                <a:gd name="connsiteY3" fmla="*/ 0 h 454651"/>
                <a:gd name="connsiteX0" fmla="*/ 48213 w 394482"/>
                <a:gd name="connsiteY0" fmla="*/ 0 h 454651"/>
                <a:gd name="connsiteX1" fmla="*/ 394482 w 394482"/>
                <a:gd name="connsiteY1" fmla="*/ 187822 h 454651"/>
                <a:gd name="connsiteX0" fmla="*/ 48213 w 394482"/>
                <a:gd name="connsiteY0" fmla="*/ 0 h 454651"/>
                <a:gd name="connsiteX1" fmla="*/ 378595 w 394482"/>
                <a:gd name="connsiteY1" fmla="*/ 198334 h 454651"/>
                <a:gd name="connsiteX2" fmla="*/ 0 w 394482"/>
                <a:gd name="connsiteY2" fmla="*/ 454651 h 454651"/>
                <a:gd name="connsiteX3" fmla="*/ 48213 w 394482"/>
                <a:gd name="connsiteY3" fmla="*/ 0 h 454651"/>
                <a:gd name="connsiteX0" fmla="*/ 48213 w 394482"/>
                <a:gd name="connsiteY0" fmla="*/ 0 h 454651"/>
                <a:gd name="connsiteX1" fmla="*/ 394482 w 394482"/>
                <a:gd name="connsiteY1" fmla="*/ 187822 h 45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4482" h="454651" stroke="0" extrusionOk="0">
                  <a:moveTo>
                    <a:pt x="48213" y="0"/>
                  </a:moveTo>
                  <a:cubicBezTo>
                    <a:pt x="182183" y="14207"/>
                    <a:pt x="303067" y="86776"/>
                    <a:pt x="378595" y="198334"/>
                  </a:cubicBezTo>
                  <a:lnTo>
                    <a:pt x="0" y="454651"/>
                  </a:lnTo>
                  <a:lnTo>
                    <a:pt x="48213" y="0"/>
                  </a:lnTo>
                  <a:close/>
                </a:path>
                <a:path w="394482" h="454651" fill="none">
                  <a:moveTo>
                    <a:pt x="48213" y="0"/>
                  </a:moveTo>
                  <a:cubicBezTo>
                    <a:pt x="182183" y="14207"/>
                    <a:pt x="210089" y="-19215"/>
                    <a:pt x="394482" y="187822"/>
                  </a:cubicBezTo>
                </a:path>
              </a:pathLst>
            </a:cu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H="1" flipV="1">
              <a:off x="9508352" y="2151997"/>
              <a:ext cx="1429956" cy="1318545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GameObject</a:t>
            </a:r>
            <a:r>
              <a:rPr lang="en-US" dirty="0" smtClean="0"/>
              <a:t>::</a:t>
            </a:r>
            <a:r>
              <a:rPr lang="en-US" dirty="0" err="1" smtClean="0"/>
              <a:t>rotateObjPointTo</a:t>
            </a:r>
            <a:r>
              <a:rPr lang="en-US" dirty="0" smtClean="0"/>
              <a:t>(p)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4569" y="1696978"/>
            <a:ext cx="6019800" cy="1504950"/>
          </a:xfrm>
          <a:prstGeom prst="rect">
            <a:avLst/>
          </a:prstGeom>
        </p:spPr>
      </p:pic>
      <p:sp>
        <p:nvSpPr>
          <p:cNvPr id="22" name="Rounded Rectangular Callout 21"/>
          <p:cNvSpPr/>
          <p:nvPr/>
        </p:nvSpPr>
        <p:spPr>
          <a:xfrm>
            <a:off x="6938554" y="4600053"/>
            <a:ext cx="2622203" cy="468052"/>
          </a:xfrm>
          <a:prstGeom prst="wedgeRoundRectCallout">
            <a:avLst>
              <a:gd name="adj1" fmla="val 70234"/>
              <a:gd name="adj2" fmla="val -108919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 smtClean="0">
                <a:solidFill>
                  <a:schemeClr val="tx1"/>
                </a:solidFill>
              </a:rPr>
              <a:t>this.getXform</a:t>
            </a:r>
            <a:r>
              <a:rPr lang="en-US" sz="1600" dirty="0" smtClean="0">
                <a:solidFill>
                  <a:schemeClr val="tx1"/>
                </a:solidFill>
              </a:rPr>
              <a:t>().</a:t>
            </a:r>
            <a:r>
              <a:rPr lang="en-US" sz="1600" dirty="0" err="1" smtClean="0">
                <a:solidFill>
                  <a:schemeClr val="tx1"/>
                </a:solidFill>
              </a:rPr>
              <a:t>getPosition</a:t>
            </a:r>
            <a:r>
              <a:rPr lang="en-US" sz="1600" dirty="0" smtClean="0">
                <a:solidFill>
                  <a:schemeClr val="tx1"/>
                </a:solidFill>
              </a:rPr>
              <a:t>()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" name="Rounded Rectangular Callout 23"/>
          <p:cNvSpPr/>
          <p:nvPr/>
        </p:nvSpPr>
        <p:spPr>
          <a:xfrm>
            <a:off x="6766703" y="3679815"/>
            <a:ext cx="1689922" cy="468052"/>
          </a:xfrm>
          <a:prstGeom prst="wedgeRoundRectCallout">
            <a:avLst>
              <a:gd name="adj1" fmla="val 91067"/>
              <a:gd name="adj2" fmla="val -76121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 smtClean="0">
                <a:solidFill>
                  <a:schemeClr val="tx1"/>
                </a:solidFill>
              </a:rPr>
              <a:t>len</a:t>
            </a:r>
            <a:r>
              <a:rPr lang="en-US" sz="1600" dirty="0" smtClean="0">
                <a:solidFill>
                  <a:schemeClr val="tx1"/>
                </a:solidFill>
              </a:rPr>
              <a:t> (length of </a:t>
            </a:r>
            <a:r>
              <a:rPr lang="en-US" sz="1600" dirty="0" err="1" smtClean="0">
                <a:solidFill>
                  <a:schemeClr val="tx1"/>
                </a:solidFill>
              </a:rPr>
              <a:t>dir</a:t>
            </a:r>
            <a:r>
              <a:rPr lang="en-US" sz="1600" dirty="0" smtClean="0">
                <a:solidFill>
                  <a:schemeClr val="tx1"/>
                </a:solidFill>
              </a:rPr>
              <a:t>)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63" y="3320211"/>
            <a:ext cx="5981700" cy="2743200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7710936" y="1456662"/>
            <a:ext cx="1224136" cy="468052"/>
          </a:xfrm>
          <a:prstGeom prst="wedgeRoundRectCallout">
            <a:avLst>
              <a:gd name="adj1" fmla="val 25147"/>
              <a:gd name="adj2" fmla="val 123519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Position: p</a:t>
            </a:r>
            <a:endParaRPr lang="en-US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ular Callout 14"/>
              <p:cNvSpPr/>
              <p:nvPr/>
            </p:nvSpPr>
            <p:spPr>
              <a:xfrm>
                <a:off x="9159998" y="1572317"/>
                <a:ext cx="2622203" cy="443973"/>
              </a:xfrm>
              <a:prstGeom prst="wedgeRoundRectCallout">
                <a:avLst>
                  <a:gd name="adj1" fmla="val -24708"/>
                  <a:gd name="adj2" fmla="val 358512"/>
                  <a:gd name="adj3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sz="160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: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angle between </a:t>
                </a:r>
                <a:r>
                  <a:rPr lang="en-US" sz="1600" dirty="0" err="1" smtClean="0">
                    <a:solidFill>
                      <a:schemeClr val="tx1"/>
                    </a:solidFill>
                  </a:rPr>
                  <a:t>dir</a:t>
                </a:r>
                <a:r>
                  <a:rPr lang="en-US" sz="16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1600" dirty="0">
                    <a:solidFill>
                      <a:schemeClr val="tx1"/>
                    </a:solidFill>
                  </a:rPr>
                  <a:t>and </a:t>
                </a:r>
                <a:r>
                  <a:rPr lang="en-US" sz="1600" dirty="0" err="1" smtClean="0">
                    <a:solidFill>
                      <a:schemeClr val="tx1"/>
                    </a:solidFill>
                  </a:rPr>
                  <a:t>fdir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ounded Rectangular Callout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998" y="1572317"/>
                <a:ext cx="2622203" cy="443973"/>
              </a:xfrm>
              <a:prstGeom prst="wedgeRoundRectCallout">
                <a:avLst>
                  <a:gd name="adj1" fmla="val -24708"/>
                  <a:gd name="adj2" fmla="val 358512"/>
                  <a:gd name="adj3" fmla="val 16667"/>
                </a:avLst>
              </a:prstGeom>
              <a:blipFill rotWithShape="0">
                <a:blip r:embed="rId5"/>
                <a:stretch>
                  <a:fillRect r="-4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ular Callout 15"/>
          <p:cNvSpPr/>
          <p:nvPr/>
        </p:nvSpPr>
        <p:spPr>
          <a:xfrm>
            <a:off x="6696614" y="2449453"/>
            <a:ext cx="1502099" cy="468052"/>
          </a:xfrm>
          <a:prstGeom prst="wedgeRoundRectCallout">
            <a:avLst>
              <a:gd name="adj1" fmla="val 88393"/>
              <a:gd name="adj2" fmla="val 32255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 smtClean="0">
                <a:solidFill>
                  <a:schemeClr val="tx1"/>
                </a:solidFill>
              </a:rPr>
              <a:t>dir</a:t>
            </a:r>
            <a:r>
              <a:rPr lang="en-US" sz="1600" dirty="0" smtClean="0">
                <a:solidFill>
                  <a:schemeClr val="tx1"/>
                </a:solidFill>
              </a:rPr>
              <a:t>: towards 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Rounded Rectangular Callout 16"/>
          <p:cNvSpPr/>
          <p:nvPr/>
        </p:nvSpPr>
        <p:spPr>
          <a:xfrm>
            <a:off x="10513432" y="3320211"/>
            <a:ext cx="1502099" cy="827656"/>
          </a:xfrm>
          <a:prstGeom prst="wedgeRoundRectCallout">
            <a:avLst>
              <a:gd name="adj1" fmla="val -71911"/>
              <a:gd name="adj2" fmla="val 33883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 smtClean="0">
                <a:solidFill>
                  <a:schemeClr val="tx1"/>
                </a:solidFill>
              </a:rPr>
              <a:t>fdir</a:t>
            </a:r>
            <a:r>
              <a:rPr lang="en-US" sz="1600" dirty="0" smtClean="0">
                <a:solidFill>
                  <a:schemeClr val="tx1"/>
                </a:solidFill>
              </a:rPr>
              <a:t>: front of object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18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Where are we?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Chapter 2+3: Hides Drawing</a:t>
            </a:r>
          </a:p>
          <a:p>
            <a:pPr lvl="1"/>
            <a:r>
              <a:rPr lang="en-US" dirty="0" smtClean="0"/>
              <a:t>GLSL Shader, SimpleShader, Renderable</a:t>
            </a:r>
          </a:p>
          <a:p>
            <a:r>
              <a:rPr lang="en-US" dirty="0" smtClean="0"/>
              <a:t>Chapter 4: Utility components</a:t>
            </a:r>
          </a:p>
          <a:p>
            <a:pPr lvl="1"/>
            <a:r>
              <a:rPr lang="en-US" dirty="0" smtClean="0"/>
              <a:t>Loop, Keyboard input</a:t>
            </a:r>
          </a:p>
          <a:p>
            <a:pPr lvl="1"/>
            <a:r>
              <a:rPr lang="en-US" dirty="0" smtClean="0"/>
              <a:t>Scene object: API interface</a:t>
            </a:r>
          </a:p>
          <a:p>
            <a:pPr lvl="1"/>
            <a:r>
              <a:rPr lang="en-US" dirty="0"/>
              <a:t>Resources management, </a:t>
            </a:r>
            <a:r>
              <a:rPr lang="en-US" dirty="0" smtClean="0"/>
              <a:t>Audio</a:t>
            </a:r>
          </a:p>
          <a:p>
            <a:r>
              <a:rPr lang="en-US" dirty="0" smtClean="0"/>
              <a:t>Chapter 5: Drawing of “objects” as textures and animation</a:t>
            </a:r>
          </a:p>
          <a:p>
            <a:pPr lvl="1"/>
            <a:r>
              <a:rPr lang="en-US" dirty="0" err="1" smtClean="0"/>
              <a:t>TextutreShader</a:t>
            </a:r>
            <a:r>
              <a:rPr lang="en-US" dirty="0" smtClean="0"/>
              <a:t> and </a:t>
            </a:r>
            <a:r>
              <a:rPr lang="en-US" dirty="0" err="1" smtClean="0"/>
              <a:t>TextureRenderable</a:t>
            </a:r>
            <a:endParaRPr lang="en-US" dirty="0" smtClean="0"/>
          </a:p>
          <a:p>
            <a:pPr lvl="1"/>
            <a:r>
              <a:rPr lang="en-US" dirty="0" smtClean="0"/>
              <a:t>Sprite animation</a:t>
            </a:r>
          </a:p>
          <a:p>
            <a:pPr lvl="1"/>
            <a:r>
              <a:rPr lang="en-US" dirty="0" smtClean="0"/>
              <a:t>Font</a:t>
            </a:r>
          </a:p>
          <a:p>
            <a:r>
              <a:rPr lang="en-US" dirty="0" smtClean="0"/>
              <a:t>Need: Abstract behavior wrapping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84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854" y="2240028"/>
            <a:ext cx="7743825" cy="319087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8456625" y="1766785"/>
            <a:ext cx="2744041" cy="2904444"/>
            <a:chOff x="8862244" y="1076277"/>
            <a:chExt cx="2744041" cy="290444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62244" y="1076277"/>
              <a:ext cx="2744041" cy="2904444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11086847" y="2169612"/>
              <a:ext cx="4911" cy="1186543"/>
            </a:xfrm>
            <a:prstGeom prst="straightConnector1">
              <a:avLst/>
            </a:prstGeom>
            <a:ln w="66675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 flipV="1">
              <a:off x="9709674" y="1929807"/>
              <a:ext cx="1377173" cy="1417443"/>
            </a:xfrm>
            <a:prstGeom prst="straightConnector1">
              <a:avLst/>
            </a:prstGeom>
            <a:ln w="66675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Arc 8"/>
            <p:cNvSpPr/>
            <p:nvPr/>
          </p:nvSpPr>
          <p:spPr>
            <a:xfrm rot="18740188">
              <a:off x="10653838" y="2573860"/>
              <a:ext cx="568940" cy="526006"/>
            </a:xfrm>
            <a:custGeom>
              <a:avLst/>
              <a:gdLst>
                <a:gd name="connsiteX0" fmla="*/ 505413 w 914400"/>
                <a:gd name="connsiteY0" fmla="*/ 2549 h 914400"/>
                <a:gd name="connsiteX1" fmla="*/ 835795 w 914400"/>
                <a:gd name="connsiteY1" fmla="*/ 200883 h 914400"/>
                <a:gd name="connsiteX2" fmla="*/ 457200 w 914400"/>
                <a:gd name="connsiteY2" fmla="*/ 457200 h 914400"/>
                <a:gd name="connsiteX3" fmla="*/ 505413 w 914400"/>
                <a:gd name="connsiteY3" fmla="*/ 2549 h 914400"/>
                <a:gd name="connsiteX0" fmla="*/ 505413 w 914400"/>
                <a:gd name="connsiteY0" fmla="*/ 2549 h 914400"/>
                <a:gd name="connsiteX1" fmla="*/ 835795 w 914400"/>
                <a:gd name="connsiteY1" fmla="*/ 200883 h 914400"/>
                <a:gd name="connsiteX0" fmla="*/ 48213 w 394482"/>
                <a:gd name="connsiteY0" fmla="*/ 0 h 454651"/>
                <a:gd name="connsiteX1" fmla="*/ 378595 w 394482"/>
                <a:gd name="connsiteY1" fmla="*/ 198334 h 454651"/>
                <a:gd name="connsiteX2" fmla="*/ 0 w 394482"/>
                <a:gd name="connsiteY2" fmla="*/ 454651 h 454651"/>
                <a:gd name="connsiteX3" fmla="*/ 48213 w 394482"/>
                <a:gd name="connsiteY3" fmla="*/ 0 h 454651"/>
                <a:gd name="connsiteX0" fmla="*/ 48213 w 394482"/>
                <a:gd name="connsiteY0" fmla="*/ 0 h 454651"/>
                <a:gd name="connsiteX1" fmla="*/ 394482 w 394482"/>
                <a:gd name="connsiteY1" fmla="*/ 187822 h 454651"/>
                <a:gd name="connsiteX0" fmla="*/ 48213 w 394482"/>
                <a:gd name="connsiteY0" fmla="*/ 0 h 454651"/>
                <a:gd name="connsiteX1" fmla="*/ 378595 w 394482"/>
                <a:gd name="connsiteY1" fmla="*/ 198334 h 454651"/>
                <a:gd name="connsiteX2" fmla="*/ 0 w 394482"/>
                <a:gd name="connsiteY2" fmla="*/ 454651 h 454651"/>
                <a:gd name="connsiteX3" fmla="*/ 48213 w 394482"/>
                <a:gd name="connsiteY3" fmla="*/ 0 h 454651"/>
                <a:gd name="connsiteX0" fmla="*/ 48213 w 394482"/>
                <a:gd name="connsiteY0" fmla="*/ 0 h 454651"/>
                <a:gd name="connsiteX1" fmla="*/ 394482 w 394482"/>
                <a:gd name="connsiteY1" fmla="*/ 187822 h 45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4482" h="454651" stroke="0" extrusionOk="0">
                  <a:moveTo>
                    <a:pt x="48213" y="0"/>
                  </a:moveTo>
                  <a:cubicBezTo>
                    <a:pt x="182183" y="14207"/>
                    <a:pt x="303067" y="86776"/>
                    <a:pt x="378595" y="198334"/>
                  </a:cubicBezTo>
                  <a:lnTo>
                    <a:pt x="0" y="454651"/>
                  </a:lnTo>
                  <a:lnTo>
                    <a:pt x="48213" y="0"/>
                  </a:lnTo>
                  <a:close/>
                </a:path>
                <a:path w="394482" h="454651" fill="none">
                  <a:moveTo>
                    <a:pt x="48213" y="0"/>
                  </a:moveTo>
                  <a:cubicBezTo>
                    <a:pt x="182183" y="14207"/>
                    <a:pt x="210089" y="-19215"/>
                    <a:pt x="394482" y="187822"/>
                  </a:cubicBezTo>
                </a:path>
              </a:pathLst>
            </a:cu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H="1" flipV="1">
              <a:off x="9508352" y="2151997"/>
              <a:ext cx="1429956" cy="1318545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GameObject</a:t>
            </a:r>
            <a:r>
              <a:rPr lang="en-US" dirty="0" smtClean="0"/>
              <a:t>::</a:t>
            </a:r>
            <a:r>
              <a:rPr lang="en-US" dirty="0" err="1" smtClean="0"/>
              <a:t>rotateObjPointTo</a:t>
            </a:r>
            <a:r>
              <a:rPr lang="en-US" dirty="0" smtClean="0"/>
              <a:t>(p) </a:t>
            </a:r>
            <a:r>
              <a:rPr lang="en-US" dirty="0" err="1" smtClean="0"/>
              <a:t>cont</a:t>
            </a:r>
            <a:r>
              <a:rPr lang="en-US" dirty="0" smtClean="0"/>
              <a:t> …</a:t>
            </a:r>
            <a:endParaRPr lang="en-US" dirty="0"/>
          </a:p>
        </p:txBody>
      </p:sp>
      <p:sp>
        <p:nvSpPr>
          <p:cNvPr id="22" name="Rounded Rectangular Callout 21"/>
          <p:cNvSpPr/>
          <p:nvPr/>
        </p:nvSpPr>
        <p:spPr>
          <a:xfrm>
            <a:off x="8296485" y="5236770"/>
            <a:ext cx="2622203" cy="468052"/>
          </a:xfrm>
          <a:prstGeom prst="wedgeRoundRectCallout">
            <a:avLst>
              <a:gd name="adj1" fmla="val 39237"/>
              <a:gd name="adj2" fmla="val -243231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 smtClean="0">
                <a:solidFill>
                  <a:schemeClr val="tx1"/>
                </a:solidFill>
              </a:rPr>
              <a:t>this.getXform</a:t>
            </a:r>
            <a:r>
              <a:rPr lang="en-US" sz="1600" dirty="0" smtClean="0">
                <a:solidFill>
                  <a:schemeClr val="tx1"/>
                </a:solidFill>
              </a:rPr>
              <a:t>(): set rotation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35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MyGame</a:t>
            </a:r>
            <a:r>
              <a:rPr lang="en-US" dirty="0" smtClean="0"/>
              <a:t>: set/get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Update speed</a:t>
            </a:r>
          </a:p>
          <a:p>
            <a:endParaRPr lang="en-US" dirty="0" smtClean="0"/>
          </a:p>
          <a:p>
            <a:r>
              <a:rPr lang="en-US" dirty="0" smtClean="0"/>
              <a:t>Set Front Dir: maintain normalized vector!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58" y="3522663"/>
            <a:ext cx="10725150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411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GameObject</a:t>
            </a:r>
            <a:r>
              <a:rPr lang="en-US" dirty="0" smtClean="0"/>
              <a:t>: update and draw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20" y="2296584"/>
            <a:ext cx="8048625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140" t="8776" r="54026" b="20718"/>
          <a:stretch/>
        </p:blipFill>
        <p:spPr>
          <a:xfrm>
            <a:off x="6513831" y="3572932"/>
            <a:ext cx="3629234" cy="21420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829398" y="4498037"/>
            <a:ext cx="1753936" cy="158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35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rotate towards object: the Brain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0500" y="2075656"/>
            <a:ext cx="6553200" cy="3533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4112" y="3822342"/>
            <a:ext cx="876300" cy="14859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9139113" y="2075656"/>
            <a:ext cx="2001" cy="1746686"/>
          </a:xfrm>
          <a:prstGeom prst="straightConnector1">
            <a:avLst/>
          </a:prstGeom>
          <a:ln w="666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58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Brian: private behavior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Drive</a:t>
            </a:r>
            <a:r>
              <a:rPr lang="en-US" dirty="0"/>
              <a:t> </a:t>
            </a:r>
            <a:r>
              <a:rPr lang="en-US" dirty="0" smtClean="0"/>
              <a:t>the brain</a:t>
            </a:r>
          </a:p>
          <a:p>
            <a:r>
              <a:rPr lang="en-US" dirty="0" smtClean="0"/>
              <a:t>Change speed</a:t>
            </a:r>
          </a:p>
          <a:p>
            <a:r>
              <a:rPr lang="en-US" dirty="0" smtClean="0"/>
              <a:t>Direction and Speed</a:t>
            </a:r>
            <a:br>
              <a:rPr lang="en-US" dirty="0" smtClean="0"/>
            </a:br>
            <a:r>
              <a:rPr lang="en-US" dirty="0" smtClean="0"/>
              <a:t>   are independent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175" y="1435100"/>
            <a:ext cx="782955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MyGame</a:t>
            </a:r>
            <a:r>
              <a:rPr lang="en-US" dirty="0" smtClean="0"/>
              <a:t>::update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50" y="1555750"/>
            <a:ext cx="9105900" cy="27432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159000" y="3190968"/>
            <a:ext cx="7848600" cy="580931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800" y="4109244"/>
            <a:ext cx="5848350" cy="225742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Rounded Rectangular Callout 6"/>
          <p:cNvSpPr/>
          <p:nvPr/>
        </p:nvSpPr>
        <p:spPr>
          <a:xfrm>
            <a:off x="5570219" y="1079636"/>
            <a:ext cx="2622203" cy="468052"/>
          </a:xfrm>
          <a:prstGeom prst="wedgeRoundRectCallout">
            <a:avLst>
              <a:gd name="adj1" fmla="val -133183"/>
              <a:gd name="adj2" fmla="val 279546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Default  is: 1.0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78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On </a:t>
            </a:r>
            <a:r>
              <a:rPr lang="en-US" b="1" dirty="0" err="1" smtClean="0">
                <a:solidFill>
                  <a:srgbClr val="FF0000"/>
                </a:solidFill>
              </a:rPr>
              <a:t>GameObject</a:t>
            </a:r>
            <a:r>
              <a:rPr lang="en-US" b="1" dirty="0" smtClean="0">
                <a:solidFill>
                  <a:srgbClr val="FF0000"/>
                </a:solidFill>
              </a:rPr>
              <a:t>::</a:t>
            </a:r>
            <a:r>
              <a:rPr lang="en-US" b="1" dirty="0" err="1" smtClean="0">
                <a:solidFill>
                  <a:srgbClr val="FF0000"/>
                </a:solidFill>
              </a:rPr>
              <a:t>rotateObjPointTo</a:t>
            </a:r>
            <a:r>
              <a:rPr lang="en-US" b="1" dirty="0" smtClean="0">
                <a:solidFill>
                  <a:srgbClr val="FF0000"/>
                </a:solidFill>
              </a:rPr>
              <a:t>(p)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524" y="1491905"/>
            <a:ext cx="6019800" cy="15049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24" y="3094548"/>
            <a:ext cx="5981700" cy="2743200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6718854" y="1622066"/>
            <a:ext cx="4634946" cy="4554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In each case, why are we returning?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Why are we comparing to such strange floating point numbers?</a:t>
            </a:r>
          </a:p>
        </p:txBody>
      </p:sp>
      <p:sp>
        <p:nvSpPr>
          <p:cNvPr id="7" name="Rectangle 6"/>
          <p:cNvSpPr/>
          <p:nvPr/>
        </p:nvSpPr>
        <p:spPr>
          <a:xfrm>
            <a:off x="4799507" y="2362229"/>
            <a:ext cx="1763172" cy="4770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7807" y="2468880"/>
            <a:ext cx="6611289" cy="281276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18524" y="3915732"/>
            <a:ext cx="4272327" cy="3609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9" name="Rounded Rectangle 18"/>
          <p:cNvSpPr/>
          <p:nvPr/>
        </p:nvSpPr>
        <p:spPr>
          <a:xfrm>
            <a:off x="272505" y="4325510"/>
            <a:ext cx="6446348" cy="281276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27251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On the Brain: Why do we need this line?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063" y="1885045"/>
            <a:ext cx="7743825" cy="319087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087438" y="4536219"/>
            <a:ext cx="8106133" cy="281276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6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6.3: BBOX and Collision Project</a:t>
            </a:r>
            <a:endParaRPr lang="en-US" dirty="0"/>
          </a:p>
        </p:txBody>
      </p:sp>
      <p:pic>
        <p:nvPicPr>
          <p:cNvPr id="4" name="Content Placeholder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0208" y="1800225"/>
            <a:ext cx="79928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3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6.3: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understand bounding box and its implementation</a:t>
            </a:r>
            <a:endParaRPr lang="en-US" dirty="0"/>
          </a:p>
          <a:p>
            <a:pPr lvl="0"/>
            <a:r>
              <a:rPr lang="en-US" dirty="0" smtClean="0"/>
              <a:t>experience </a:t>
            </a:r>
            <a:r>
              <a:rPr lang="en-US" dirty="0"/>
              <a:t>working with </a:t>
            </a:r>
            <a:r>
              <a:rPr lang="en-US" dirty="0" smtClean="0"/>
              <a:t>bounding </a:t>
            </a:r>
            <a:r>
              <a:rPr lang="en-US" dirty="0"/>
              <a:t>box of a </a:t>
            </a:r>
            <a:r>
              <a:rPr lang="en-US" dirty="0" err="1" smtClean="0"/>
              <a:t>GameObject</a:t>
            </a:r>
            <a:endParaRPr lang="en-US" dirty="0"/>
          </a:p>
          <a:p>
            <a:pPr lvl="0"/>
            <a:r>
              <a:rPr lang="en-US" dirty="0" smtClean="0"/>
              <a:t>compute </a:t>
            </a:r>
            <a:r>
              <a:rPr lang="en-US" dirty="0"/>
              <a:t>and work with the bounds of a Camera WC window</a:t>
            </a:r>
          </a:p>
          <a:p>
            <a:pPr lvl="0"/>
            <a:r>
              <a:rPr lang="en-US" dirty="0" smtClean="0"/>
              <a:t>program </a:t>
            </a:r>
            <a:r>
              <a:rPr lang="en-US" dirty="0"/>
              <a:t>with </a:t>
            </a:r>
            <a:r>
              <a:rPr lang="en-US" dirty="0" smtClean="0"/>
              <a:t>collisions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43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6.1: </a:t>
            </a:r>
            <a:r>
              <a:rPr lang="en-US" dirty="0" err="1" smtClean="0"/>
              <a:t>GameObjects</a:t>
            </a:r>
            <a:r>
              <a:rPr lang="en-US" dirty="0" smtClean="0"/>
              <a:t>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155" y="1488333"/>
            <a:ext cx="6500751" cy="486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7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084" y="1377950"/>
            <a:ext cx="4762716" cy="3733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Bounding 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major-axis aligned</a:t>
            </a:r>
          </a:p>
          <a:p>
            <a:r>
              <a:rPr lang="en-US" dirty="0" smtClean="0"/>
              <a:t>4 floats in 2D</a:t>
            </a:r>
          </a:p>
          <a:p>
            <a:pPr lvl="1"/>
            <a:r>
              <a:rPr lang="en-US" dirty="0" smtClean="0"/>
              <a:t>Point + Dimension</a:t>
            </a:r>
          </a:p>
          <a:p>
            <a:pPr lvl="2"/>
            <a:r>
              <a:rPr lang="en-US" dirty="0" smtClean="0"/>
              <a:t>Center + W x H</a:t>
            </a:r>
          </a:p>
          <a:p>
            <a:pPr lvl="2"/>
            <a:r>
              <a:rPr lang="en-US" dirty="0" smtClean="0"/>
              <a:t>Lower Left + W x H</a:t>
            </a:r>
          </a:p>
          <a:p>
            <a:pPr lvl="1"/>
            <a:r>
              <a:rPr lang="en-US" dirty="0" smtClean="0"/>
              <a:t>2 points</a:t>
            </a:r>
          </a:p>
          <a:p>
            <a:pPr lvl="2"/>
            <a:r>
              <a:rPr lang="en-US" dirty="0" smtClean="0"/>
              <a:t>Lower Left + Upper Right</a:t>
            </a:r>
          </a:p>
          <a:p>
            <a:r>
              <a:rPr lang="en-US" dirty="0" smtClean="0"/>
              <a:t>“Easy” (efficient) to compute overlaps!!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05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834" y="0"/>
            <a:ext cx="4762716" cy="3733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BoundingBox</a:t>
            </a:r>
            <a:r>
              <a:rPr lang="en-US" dirty="0" smtClean="0"/>
              <a:t> class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4850" y="1828006"/>
            <a:ext cx="6667500" cy="2466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925" y="4540250"/>
            <a:ext cx="53911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4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Bounds tests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756" y="1693662"/>
            <a:ext cx="6877050" cy="27241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82096" y="3054350"/>
            <a:ext cx="1540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(</a:t>
            </a:r>
            <a:r>
              <a:rPr lang="en-US" altLang="zh-TW" dirty="0" err="1" smtClean="0"/>
              <a:t>minX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minY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622425" y="658579"/>
            <a:ext cx="1540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(</a:t>
            </a:r>
            <a:r>
              <a:rPr lang="en-US" altLang="zh-TW" dirty="0" err="1" smtClean="0"/>
              <a:t>maxX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maxY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8775700" y="1027906"/>
            <a:ext cx="1616890" cy="2026444"/>
            <a:chOff x="8653780" y="1649959"/>
            <a:chExt cx="2331720" cy="3173660"/>
          </a:xfrm>
        </p:grpSpPr>
        <p:grpSp>
          <p:nvGrpSpPr>
            <p:cNvPr id="14" name="Group 13"/>
            <p:cNvGrpSpPr/>
            <p:nvPr/>
          </p:nvGrpSpPr>
          <p:grpSpPr>
            <a:xfrm>
              <a:off x="8699500" y="1690688"/>
              <a:ext cx="2286000" cy="3106224"/>
              <a:chOff x="9190938" y="1033976"/>
              <a:chExt cx="810312" cy="106549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4935" r="86667"/>
              <a:stretch/>
            </p:blipFill>
            <p:spPr>
              <a:xfrm>
                <a:off x="9190938" y="1033976"/>
                <a:ext cx="810312" cy="1065493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9190938" y="1033976"/>
                <a:ext cx="734112" cy="1065493"/>
              </a:xfrm>
              <a:prstGeom prst="rect">
                <a:avLst/>
              </a:prstGeom>
              <a:noFill/>
              <a:ln w="9525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</p:grpSp>
        <p:sp>
          <p:nvSpPr>
            <p:cNvPr id="13" name="Oval 12"/>
            <p:cNvSpPr/>
            <p:nvPr/>
          </p:nvSpPr>
          <p:spPr>
            <a:xfrm>
              <a:off x="8653780" y="4732179"/>
              <a:ext cx="91440" cy="9144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0724809" y="1649959"/>
              <a:ext cx="91440" cy="9144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898545" y="4288047"/>
            <a:ext cx="1376680" cy="1810221"/>
            <a:chOff x="5867590" y="4805975"/>
            <a:chExt cx="1376680" cy="1810221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935" r="86667"/>
            <a:stretch/>
          </p:blipFill>
          <p:spPr>
            <a:xfrm>
              <a:off x="5867590" y="4805976"/>
              <a:ext cx="1376680" cy="181022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5867590" y="4805975"/>
              <a:ext cx="1225359" cy="1765621"/>
            </a:xfrm>
            <a:prstGeom prst="rect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8655121" y="5440125"/>
            <a:ext cx="486847" cy="823896"/>
            <a:chOff x="6862226" y="4759122"/>
            <a:chExt cx="486847" cy="82389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32" t="63334" r="30835" b="-1"/>
            <a:stretch/>
          </p:blipFill>
          <p:spPr>
            <a:xfrm>
              <a:off x="6862226" y="4759122"/>
              <a:ext cx="486847" cy="823896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6865724" y="4802261"/>
              <a:ext cx="457378" cy="768182"/>
            </a:xfrm>
            <a:prstGeom prst="rect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944860" y="3646846"/>
            <a:ext cx="486847" cy="823896"/>
            <a:chOff x="6862226" y="4759122"/>
            <a:chExt cx="486847" cy="823896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32" t="63334" r="30835" b="-1"/>
            <a:stretch/>
          </p:blipFill>
          <p:spPr>
            <a:xfrm>
              <a:off x="6862226" y="4759122"/>
              <a:ext cx="486847" cy="823896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6865724" y="4802261"/>
              <a:ext cx="457378" cy="768182"/>
            </a:xfrm>
            <a:prstGeom prst="rect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</p:grpSp>
    </p:spTree>
    <p:extLst>
      <p:ext uri="{BB962C8B-B14F-4D97-AF65-F5344CB8AC3E}">
        <p14:creationId xmlns:p14="http://schemas.microsoft.com/office/powerpoint/2010/main" val="116933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Bbox</a:t>
            </a:r>
            <a:r>
              <a:rPr lang="en-US" dirty="0" smtClean="0"/>
              <a:t>: Collision status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7755" y="1576388"/>
            <a:ext cx="7591089" cy="4351338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1977042" y="2819400"/>
            <a:ext cx="1222152" cy="1252210"/>
          </a:xfrm>
          <a:prstGeom prst="rect">
            <a:avLst/>
          </a:prstGeom>
          <a:noFill/>
          <a:ln w="158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602528" y="2158749"/>
            <a:ext cx="1223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 err="1" smtClean="0"/>
              <a:t>eCollideLeft</a:t>
            </a:r>
            <a:endParaRPr lang="en-US" altLang="zh-TW" sz="1400" dirty="0" smtClean="0"/>
          </a:p>
        </p:txBody>
      </p:sp>
      <p:cxnSp>
        <p:nvCxnSpPr>
          <p:cNvPr id="47" name="Straight Arrow Connector 46"/>
          <p:cNvCxnSpPr>
            <a:stCxn id="66" idx="3"/>
            <a:endCxn id="45" idx="0"/>
          </p:cNvCxnSpPr>
          <p:nvPr/>
        </p:nvCxnSpPr>
        <p:spPr>
          <a:xfrm>
            <a:off x="2227790" y="1924719"/>
            <a:ext cx="360328" cy="894681"/>
          </a:xfrm>
          <a:prstGeom prst="straightConnector1">
            <a:avLst/>
          </a:prstGeom>
          <a:ln w="6350">
            <a:solidFill>
              <a:schemeClr val="tx1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>
            <a:grpSpLocks noChangeAspect="1"/>
          </p:cNvGrpSpPr>
          <p:nvPr/>
        </p:nvGrpSpPr>
        <p:grpSpPr>
          <a:xfrm>
            <a:off x="2747153" y="4186163"/>
            <a:ext cx="320040" cy="420826"/>
            <a:chOff x="1085088" y="2286001"/>
            <a:chExt cx="452152" cy="594543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935" r="86667"/>
            <a:stretch/>
          </p:blipFill>
          <p:spPr>
            <a:xfrm>
              <a:off x="1085088" y="2286001"/>
              <a:ext cx="452152" cy="594543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1085088" y="2286001"/>
              <a:ext cx="420624" cy="594360"/>
            </a:xfrm>
            <a:prstGeom prst="rect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>
            <a:grpSpLocks noChangeAspect="1"/>
          </p:cNvGrpSpPr>
          <p:nvPr/>
        </p:nvGrpSpPr>
        <p:grpSpPr>
          <a:xfrm>
            <a:off x="1955204" y="2934083"/>
            <a:ext cx="320040" cy="420826"/>
            <a:chOff x="1085088" y="2286001"/>
            <a:chExt cx="452152" cy="594543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935" r="86667"/>
            <a:stretch/>
          </p:blipFill>
          <p:spPr>
            <a:xfrm>
              <a:off x="1085088" y="2286001"/>
              <a:ext cx="452152" cy="594543"/>
            </a:xfrm>
            <a:prstGeom prst="rect">
              <a:avLst/>
            </a:prstGeom>
          </p:spPr>
        </p:pic>
        <p:sp>
          <p:nvSpPr>
            <p:cNvPr id="53" name="Rectangle 52"/>
            <p:cNvSpPr/>
            <p:nvPr/>
          </p:nvSpPr>
          <p:spPr>
            <a:xfrm>
              <a:off x="1085088" y="2286001"/>
              <a:ext cx="420624" cy="594360"/>
            </a:xfrm>
            <a:prstGeom prst="rect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54" name="Group 53"/>
          <p:cNvGrpSpPr>
            <a:grpSpLocks noChangeAspect="1"/>
          </p:cNvGrpSpPr>
          <p:nvPr/>
        </p:nvGrpSpPr>
        <p:grpSpPr>
          <a:xfrm>
            <a:off x="1936551" y="3688560"/>
            <a:ext cx="320040" cy="420826"/>
            <a:chOff x="1085088" y="2286001"/>
            <a:chExt cx="452152" cy="594543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935" r="86667"/>
            <a:stretch/>
          </p:blipFill>
          <p:spPr>
            <a:xfrm>
              <a:off x="1085088" y="2286001"/>
              <a:ext cx="452152" cy="594543"/>
            </a:xfrm>
            <a:prstGeom prst="rect">
              <a:avLst/>
            </a:prstGeom>
          </p:spPr>
        </p:pic>
        <p:sp>
          <p:nvSpPr>
            <p:cNvPr id="56" name="Rectangle 55"/>
            <p:cNvSpPr/>
            <p:nvPr/>
          </p:nvSpPr>
          <p:spPr>
            <a:xfrm>
              <a:off x="1085088" y="2286001"/>
              <a:ext cx="420624" cy="594360"/>
            </a:xfrm>
            <a:prstGeom prst="rect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57" name="Group 56"/>
          <p:cNvGrpSpPr>
            <a:grpSpLocks noChangeAspect="1"/>
          </p:cNvGrpSpPr>
          <p:nvPr/>
        </p:nvGrpSpPr>
        <p:grpSpPr>
          <a:xfrm>
            <a:off x="2554790" y="2792650"/>
            <a:ext cx="320040" cy="420826"/>
            <a:chOff x="1085088" y="2286001"/>
            <a:chExt cx="452152" cy="594543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935" r="86667"/>
            <a:stretch/>
          </p:blipFill>
          <p:spPr>
            <a:xfrm>
              <a:off x="1085088" y="2286001"/>
              <a:ext cx="452152" cy="594543"/>
            </a:xfrm>
            <a:prstGeom prst="rect">
              <a:avLst/>
            </a:prstGeom>
          </p:spPr>
        </p:pic>
        <p:sp>
          <p:nvSpPr>
            <p:cNvPr id="59" name="Rectangle 58"/>
            <p:cNvSpPr/>
            <p:nvPr/>
          </p:nvSpPr>
          <p:spPr>
            <a:xfrm>
              <a:off x="1085088" y="2286001"/>
              <a:ext cx="420624" cy="594360"/>
            </a:xfrm>
            <a:prstGeom prst="rect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/>
          <p:cNvGrpSpPr>
            <a:grpSpLocks noChangeAspect="1"/>
          </p:cNvGrpSpPr>
          <p:nvPr/>
        </p:nvGrpSpPr>
        <p:grpSpPr>
          <a:xfrm>
            <a:off x="2416879" y="3688690"/>
            <a:ext cx="320040" cy="420826"/>
            <a:chOff x="1085088" y="2286001"/>
            <a:chExt cx="452152" cy="594543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935" r="86667"/>
            <a:stretch/>
          </p:blipFill>
          <p:spPr>
            <a:xfrm>
              <a:off x="1085088" y="2286001"/>
              <a:ext cx="452152" cy="594543"/>
            </a:xfrm>
            <a:prstGeom prst="rect">
              <a:avLst/>
            </a:prstGeom>
          </p:spPr>
        </p:pic>
        <p:sp>
          <p:nvSpPr>
            <p:cNvPr id="62" name="Rectangle 61"/>
            <p:cNvSpPr/>
            <p:nvPr/>
          </p:nvSpPr>
          <p:spPr>
            <a:xfrm>
              <a:off x="1085088" y="2286001"/>
              <a:ext cx="420624" cy="594360"/>
            </a:xfrm>
            <a:prstGeom prst="rect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>
            <a:grpSpLocks noChangeAspect="1"/>
          </p:cNvGrpSpPr>
          <p:nvPr/>
        </p:nvGrpSpPr>
        <p:grpSpPr>
          <a:xfrm>
            <a:off x="2939991" y="3407892"/>
            <a:ext cx="320040" cy="420826"/>
            <a:chOff x="1085088" y="2286001"/>
            <a:chExt cx="452152" cy="594543"/>
          </a:xfrm>
        </p:grpSpPr>
        <p:pic>
          <p:nvPicPr>
            <p:cNvPr id="64" name="Picture 6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935" r="86667"/>
            <a:stretch/>
          </p:blipFill>
          <p:spPr>
            <a:xfrm>
              <a:off x="1085088" y="2286001"/>
              <a:ext cx="452152" cy="594543"/>
            </a:xfrm>
            <a:prstGeom prst="rect">
              <a:avLst/>
            </a:prstGeom>
          </p:spPr>
        </p:pic>
        <p:sp>
          <p:nvSpPr>
            <p:cNvPr id="65" name="Rectangle 64"/>
            <p:cNvSpPr/>
            <p:nvPr/>
          </p:nvSpPr>
          <p:spPr>
            <a:xfrm>
              <a:off x="1085088" y="2286001"/>
              <a:ext cx="420624" cy="594360"/>
            </a:xfrm>
            <a:prstGeom prst="rect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1003700" y="1770830"/>
            <a:ext cx="1224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 err="1" smtClean="0"/>
              <a:t>eCollideTop</a:t>
            </a:r>
            <a:endParaRPr lang="en-US" altLang="zh-TW" sz="1400" dirty="0" smtClean="0"/>
          </a:p>
        </p:txBody>
      </p:sp>
      <p:sp>
        <p:nvSpPr>
          <p:cNvPr id="67" name="TextBox 66"/>
          <p:cNvSpPr txBox="1"/>
          <p:nvPr/>
        </p:nvSpPr>
        <p:spPr>
          <a:xfrm>
            <a:off x="33551" y="3328677"/>
            <a:ext cx="1449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 err="1" smtClean="0"/>
              <a:t>eCollideLeft</a:t>
            </a:r>
            <a:r>
              <a:rPr lang="en-US" altLang="zh-TW" sz="1400" dirty="0" smtClean="0"/>
              <a:t> | </a:t>
            </a:r>
            <a:r>
              <a:rPr lang="en-US" altLang="zh-TW" sz="1400" dirty="0" err="1" smtClean="0"/>
              <a:t>eCollideBottom</a:t>
            </a:r>
            <a:endParaRPr lang="en-US" altLang="zh-TW" sz="1400" dirty="0" smtClean="0"/>
          </a:p>
        </p:txBody>
      </p:sp>
      <p:sp>
        <p:nvSpPr>
          <p:cNvPr id="68" name="TextBox 67"/>
          <p:cNvSpPr txBox="1"/>
          <p:nvPr/>
        </p:nvSpPr>
        <p:spPr>
          <a:xfrm>
            <a:off x="1271877" y="4849355"/>
            <a:ext cx="1108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 err="1" smtClean="0"/>
              <a:t>eOutside</a:t>
            </a:r>
            <a:endParaRPr lang="en-US" altLang="zh-TW" sz="1400" dirty="0" smtClean="0"/>
          </a:p>
        </p:txBody>
      </p:sp>
      <p:sp>
        <p:nvSpPr>
          <p:cNvPr id="69" name="TextBox 68"/>
          <p:cNvSpPr txBox="1"/>
          <p:nvPr/>
        </p:nvSpPr>
        <p:spPr>
          <a:xfrm>
            <a:off x="2335035" y="1530643"/>
            <a:ext cx="1195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err="1" smtClean="0"/>
              <a:t>eCollideRight</a:t>
            </a:r>
            <a:endParaRPr lang="en-US" altLang="zh-TW" sz="1400" dirty="0" smtClean="0"/>
          </a:p>
        </p:txBody>
      </p:sp>
      <p:sp>
        <p:nvSpPr>
          <p:cNvPr id="70" name="TextBox 69"/>
          <p:cNvSpPr txBox="1"/>
          <p:nvPr/>
        </p:nvSpPr>
        <p:spPr>
          <a:xfrm>
            <a:off x="394218" y="4392935"/>
            <a:ext cx="1565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 err="1" smtClean="0"/>
              <a:t>eCollideBottom</a:t>
            </a:r>
            <a:endParaRPr lang="en-US" altLang="zh-TW" sz="1400" dirty="0" smtClean="0"/>
          </a:p>
        </p:txBody>
      </p:sp>
      <p:cxnSp>
        <p:nvCxnSpPr>
          <p:cNvPr id="71" name="Straight Arrow Connector 70"/>
          <p:cNvCxnSpPr>
            <a:stCxn id="46" idx="3"/>
            <a:endCxn id="52" idx="0"/>
          </p:cNvCxnSpPr>
          <p:nvPr/>
        </p:nvCxnSpPr>
        <p:spPr>
          <a:xfrm>
            <a:off x="1826038" y="2312638"/>
            <a:ext cx="289186" cy="621445"/>
          </a:xfrm>
          <a:prstGeom prst="straightConnector1">
            <a:avLst/>
          </a:prstGeom>
          <a:ln w="6350">
            <a:solidFill>
              <a:schemeClr val="tx1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69" idx="2"/>
            <a:endCxn id="65" idx="0"/>
          </p:cNvCxnSpPr>
          <p:nvPr/>
        </p:nvCxnSpPr>
        <p:spPr>
          <a:xfrm>
            <a:off x="2933031" y="1838420"/>
            <a:ext cx="155822" cy="1569472"/>
          </a:xfrm>
          <a:prstGeom prst="straightConnector1">
            <a:avLst/>
          </a:prstGeom>
          <a:ln w="6350">
            <a:solidFill>
              <a:schemeClr val="tx1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7" idx="3"/>
          </p:cNvCxnSpPr>
          <p:nvPr/>
        </p:nvCxnSpPr>
        <p:spPr>
          <a:xfrm>
            <a:off x="1483510" y="3590287"/>
            <a:ext cx="453041" cy="101616"/>
          </a:xfrm>
          <a:prstGeom prst="straightConnector1">
            <a:avLst/>
          </a:prstGeom>
          <a:ln w="6350">
            <a:solidFill>
              <a:schemeClr val="tx1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70" idx="3"/>
          </p:cNvCxnSpPr>
          <p:nvPr/>
        </p:nvCxnSpPr>
        <p:spPr>
          <a:xfrm flipV="1">
            <a:off x="1959739" y="4167576"/>
            <a:ext cx="512878" cy="379248"/>
          </a:xfrm>
          <a:prstGeom prst="straightConnector1">
            <a:avLst/>
          </a:prstGeom>
          <a:ln w="6350">
            <a:solidFill>
              <a:schemeClr val="tx1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8" idx="3"/>
            <a:endCxn id="50" idx="1"/>
          </p:cNvCxnSpPr>
          <p:nvPr/>
        </p:nvCxnSpPr>
        <p:spPr>
          <a:xfrm flipV="1">
            <a:off x="2380198" y="4396511"/>
            <a:ext cx="366955" cy="606733"/>
          </a:xfrm>
          <a:prstGeom prst="straightConnector1">
            <a:avLst/>
          </a:prstGeom>
          <a:ln w="6350">
            <a:solidFill>
              <a:schemeClr val="tx1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29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Bbox</a:t>
            </a:r>
            <a:r>
              <a:rPr lang="en-US" dirty="0" smtClean="0"/>
              <a:t> in </a:t>
            </a:r>
            <a:r>
              <a:rPr lang="en-US" dirty="0" err="1" smtClean="0"/>
              <a:t>GameObject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 decision: compute on the fly!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Good: </a:t>
            </a:r>
          </a:p>
          <a:p>
            <a:pPr lvl="1"/>
            <a:r>
              <a:rPr lang="en-US" dirty="0" smtClean="0"/>
              <a:t>No state to maintain (no need to update after </a:t>
            </a:r>
            <a:r>
              <a:rPr lang="en-US" dirty="0" err="1" smtClean="0"/>
              <a:t>xform</a:t>
            </a:r>
            <a:r>
              <a:rPr lang="en-US" dirty="0" smtClean="0"/>
              <a:t> change)!</a:t>
            </a:r>
          </a:p>
          <a:p>
            <a:r>
              <a:rPr lang="en-US" dirty="0" smtClean="0"/>
              <a:t>Bad:</a:t>
            </a:r>
          </a:p>
          <a:p>
            <a:pPr lvl="1"/>
            <a:r>
              <a:rPr lang="en-US" dirty="0" smtClean="0"/>
              <a:t>Not free to create</a:t>
            </a:r>
          </a:p>
          <a:p>
            <a:pPr lvl="1"/>
            <a:r>
              <a:rPr lang="en-US" dirty="0" err="1" smtClean="0"/>
              <a:t>Bbox</a:t>
            </a:r>
            <a:r>
              <a:rPr lang="en-US" dirty="0" smtClean="0"/>
              <a:t> inquiry should be done no more than once per object per update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212" y="2392362"/>
            <a:ext cx="917257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63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Bbox</a:t>
            </a:r>
            <a:r>
              <a:rPr lang="en-US" dirty="0" smtClean="0"/>
              <a:t> in Camera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Collide a </a:t>
            </a:r>
            <a:r>
              <a:rPr lang="en-US" dirty="0" err="1" smtClean="0"/>
              <a:t>xform</a:t>
            </a:r>
            <a:r>
              <a:rPr lang="en-US" dirty="0" smtClean="0"/>
              <a:t> with </a:t>
            </a:r>
            <a:r>
              <a:rPr lang="en-US" dirty="0" err="1" smtClean="0"/>
              <a:t>WCBounds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Zone: a percentage of WC Bounds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075" y="2370137"/>
            <a:ext cx="9848850" cy="172402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095065" y="5427354"/>
            <a:ext cx="2001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dirty="0" err="1" smtClean="0"/>
              <a:t>eOutside</a:t>
            </a:r>
            <a:endParaRPr lang="en-US" altLang="zh-TW" dirty="0" smtClean="0"/>
          </a:p>
        </p:txBody>
      </p:sp>
      <p:grpSp>
        <p:nvGrpSpPr>
          <p:cNvPr id="54" name="Group 53"/>
          <p:cNvGrpSpPr/>
          <p:nvPr/>
        </p:nvGrpSpPr>
        <p:grpSpPr>
          <a:xfrm>
            <a:off x="5667304" y="4161630"/>
            <a:ext cx="6723143" cy="1947864"/>
            <a:chOff x="3463854" y="4229099"/>
            <a:chExt cx="6723143" cy="1947864"/>
          </a:xfrm>
        </p:grpSpPr>
        <p:sp>
          <p:nvSpPr>
            <p:cNvPr id="5" name="Rectangle 4"/>
            <p:cNvSpPr/>
            <p:nvPr/>
          </p:nvSpPr>
          <p:spPr>
            <a:xfrm>
              <a:off x="5626491" y="4676499"/>
              <a:ext cx="1222152" cy="1252210"/>
            </a:xfrm>
            <a:prstGeom prst="rect">
              <a:avLst/>
            </a:prstGeom>
            <a:noFill/>
            <a:ln w="158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463854" y="4396837"/>
              <a:ext cx="16631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dirty="0" err="1" smtClean="0"/>
                <a:t>eCollideLeft</a:t>
              </a:r>
              <a:endParaRPr lang="en-US" altLang="zh-TW" dirty="0" smtClean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391882" y="5225433"/>
              <a:ext cx="1515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zone</a:t>
              </a:r>
            </a:p>
          </p:txBody>
        </p:sp>
        <p:cxnSp>
          <p:nvCxnSpPr>
            <p:cNvPr id="9" name="Straight Arrow Connector 8"/>
            <p:cNvCxnSpPr>
              <a:endCxn id="14" idx="7"/>
            </p:cNvCxnSpPr>
            <p:nvPr/>
          </p:nvCxnSpPr>
          <p:spPr>
            <a:xfrm flipH="1">
              <a:off x="6374337" y="4482887"/>
              <a:ext cx="938606" cy="75471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>
              <a:off x="5288715" y="5354679"/>
              <a:ext cx="320040" cy="420826"/>
              <a:chOff x="1085088" y="2286001"/>
              <a:chExt cx="452152" cy="594543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4935" r="86667"/>
              <a:stretch/>
            </p:blipFill>
            <p:spPr>
              <a:xfrm>
                <a:off x="1085088" y="2286001"/>
                <a:ext cx="452152" cy="594543"/>
              </a:xfrm>
              <a:prstGeom prst="rect">
                <a:avLst/>
              </a:prstGeom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1085088" y="2286001"/>
                <a:ext cx="420624" cy="594360"/>
              </a:xfrm>
              <a:prstGeom prst="rect">
                <a:avLst/>
              </a:prstGeom>
              <a:noFill/>
              <a:ln w="9525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5242663" y="4389482"/>
              <a:ext cx="1960576" cy="1787481"/>
            </a:xfrm>
            <a:prstGeom prst="rect">
              <a:avLst/>
            </a:prstGeom>
            <a:noFill/>
            <a:ln w="15875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Or 13"/>
            <p:cNvSpPr/>
            <p:nvPr/>
          </p:nvSpPr>
          <p:spPr>
            <a:xfrm>
              <a:off x="6257264" y="5217519"/>
              <a:ext cx="137160" cy="137160"/>
            </a:xfrm>
            <a:prstGeom prst="flowChartOr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/>
            <p:cNvGrpSpPr>
              <a:grpSpLocks noChangeAspect="1"/>
            </p:cNvGrpSpPr>
            <p:nvPr/>
          </p:nvGrpSpPr>
          <p:grpSpPr>
            <a:xfrm>
              <a:off x="5604653" y="4791182"/>
              <a:ext cx="320040" cy="420826"/>
              <a:chOff x="1085088" y="2286001"/>
              <a:chExt cx="452152" cy="594543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4935" r="86667"/>
              <a:stretch/>
            </p:blipFill>
            <p:spPr>
              <a:xfrm>
                <a:off x="1085088" y="2286001"/>
                <a:ext cx="452152" cy="594543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1085088" y="2286001"/>
                <a:ext cx="420624" cy="594360"/>
              </a:xfrm>
              <a:prstGeom prst="rect">
                <a:avLst/>
              </a:prstGeom>
              <a:noFill/>
              <a:ln w="9525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7281408" y="4229099"/>
              <a:ext cx="1810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WC Center</a:t>
              </a:r>
            </a:p>
          </p:txBody>
        </p:sp>
        <p:cxnSp>
          <p:nvCxnSpPr>
            <p:cNvPr id="36" name="Straight Arrow Connector 35"/>
            <p:cNvCxnSpPr>
              <a:stCxn id="6" idx="3"/>
            </p:cNvCxnSpPr>
            <p:nvPr/>
          </p:nvCxnSpPr>
          <p:spPr>
            <a:xfrm>
              <a:off x="5126960" y="4581503"/>
              <a:ext cx="459040" cy="200988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3" idx="3"/>
              <a:endCxn id="12" idx="1"/>
            </p:cNvCxnSpPr>
            <p:nvPr/>
          </p:nvCxnSpPr>
          <p:spPr>
            <a:xfrm flipV="1">
              <a:off x="4893485" y="5565027"/>
              <a:ext cx="395230" cy="11446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 flipV="1">
              <a:off x="6860948" y="5079060"/>
              <a:ext cx="561176" cy="3188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7403746" y="4596308"/>
              <a:ext cx="27832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Camera WC Bounds</a:t>
              </a: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flipH="1">
              <a:off x="7216350" y="4763786"/>
              <a:ext cx="225119" cy="12715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267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</a:t>
            </a:r>
            <a:r>
              <a:rPr lang="en-US" dirty="0" err="1" smtClean="0"/>
              <a:t>Bbox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Stop brain</a:t>
            </a:r>
          </a:p>
          <a:p>
            <a:r>
              <a:rPr lang="en-US" dirty="0" smtClean="0"/>
              <a:t>Print status as a number: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3170237"/>
            <a:ext cx="10982325" cy="2524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175" y="1027906"/>
            <a:ext cx="53911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33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Try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Hero bound status: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When outside?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What is 6? 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How about 12? 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If change the bound % from 0.8 to 0.2 what will happen?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Change the </a:t>
            </a:r>
            <a:r>
              <a:rPr lang="en-US" b="1" u="sng" dirty="0" smtClean="0">
                <a:solidFill>
                  <a:srgbClr val="FF0000"/>
                </a:solidFill>
              </a:rPr>
              <a:t>rate</a:t>
            </a:r>
            <a:r>
              <a:rPr lang="en-US" b="1" i="1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in </a:t>
            </a:r>
            <a:r>
              <a:rPr lang="en-US" dirty="0" err="1" smtClean="0">
                <a:solidFill>
                  <a:srgbClr val="FF0000"/>
                </a:solidFill>
              </a:rPr>
              <a:t>MyGame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Try change from 0.02 to something much slower (like 0.001)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What will happen?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214" y="1233488"/>
            <a:ext cx="53911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09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Try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Hero bound status: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When outside?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	</a:t>
            </a:r>
            <a:r>
              <a:rPr lang="en-US" dirty="0" smtClean="0"/>
              <a:t>0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What is 6?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	</a:t>
            </a:r>
            <a:r>
              <a:rPr lang="en-US" dirty="0" smtClean="0"/>
              <a:t>2+4 </a:t>
            </a:r>
            <a:r>
              <a:rPr lang="en-US" dirty="0" smtClean="0">
                <a:sym typeface="Wingdings" panose="05000000000000000000" pitchFamily="2" charset="2"/>
              </a:rPr>
              <a:t></a:t>
            </a:r>
            <a:r>
              <a:rPr lang="en-US" dirty="0" smtClean="0"/>
              <a:t>top-Right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How about 12?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	</a:t>
            </a:r>
            <a:r>
              <a:rPr lang="en-US" dirty="0" smtClean="0"/>
              <a:t>4+8</a:t>
            </a:r>
            <a:r>
              <a:rPr lang="en-US" dirty="0" smtClean="0">
                <a:sym typeface="Wingdings" panose="05000000000000000000" pitchFamily="2" charset="2"/>
              </a:rPr>
              <a:t>Top-Bottom (tall object)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If change the bound % from 0.8 to 0.2 what will happen?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		</a:t>
            </a:r>
            <a:r>
              <a:rPr lang="en-US" dirty="0" smtClean="0">
                <a:sym typeface="Wingdings" panose="05000000000000000000" pitchFamily="2" charset="2"/>
              </a:rPr>
              <a:t> easy for the object to be “outside”</a:t>
            </a: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Change the </a:t>
            </a:r>
            <a:r>
              <a:rPr lang="en-US" b="1" u="sng" dirty="0" smtClean="0">
                <a:solidFill>
                  <a:srgbClr val="FF0000"/>
                </a:solidFill>
              </a:rPr>
              <a:t>rate</a:t>
            </a:r>
            <a:r>
              <a:rPr lang="en-US" b="1" i="1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in </a:t>
            </a:r>
            <a:r>
              <a:rPr lang="en-US" dirty="0" err="1" smtClean="0">
                <a:solidFill>
                  <a:srgbClr val="FF0000"/>
                </a:solidFill>
              </a:rPr>
              <a:t>MyGame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Try change from 0.02 to something much slower (like 0.001)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		</a:t>
            </a:r>
            <a:r>
              <a:rPr lang="en-US" dirty="0" smtClean="0">
                <a:sym typeface="Wingdings" panose="05000000000000000000" pitchFamily="2" charset="2"/>
              </a:rPr>
              <a:t> Takes forever to turn towards the target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214" y="1233488"/>
            <a:ext cx="53911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7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Try others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Change the </a:t>
            </a:r>
            <a:r>
              <a:rPr lang="en-US" b="1" u="sng" dirty="0" smtClean="0">
                <a:solidFill>
                  <a:srgbClr val="FF0000"/>
                </a:solidFill>
              </a:rPr>
              <a:t>rate</a:t>
            </a:r>
            <a:r>
              <a:rPr lang="en-US" b="1" i="1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in </a:t>
            </a:r>
            <a:r>
              <a:rPr lang="en-US" dirty="0" err="1" smtClean="0">
                <a:solidFill>
                  <a:srgbClr val="FF0000"/>
                </a:solidFill>
              </a:rPr>
              <a:t>MyGame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Notice the tendency/potentials of “orbiting”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Increase/decrease Brain speed (Up/Down arrows) 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To see different orbiting behaviors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214" y="1233488"/>
            <a:ext cx="53911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8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6.1: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the </a:t>
            </a:r>
            <a:r>
              <a:rPr lang="en-US" dirty="0" err="1" smtClean="0"/>
              <a:t>GameObject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To begin abstract/hide behavior implementation</a:t>
            </a:r>
          </a:p>
          <a:p>
            <a:r>
              <a:rPr lang="en-US" dirty="0" smtClean="0"/>
              <a:t>Clean up drawing interface: should pass in Camera</a:t>
            </a:r>
          </a:p>
        </p:txBody>
      </p:sp>
    </p:spTree>
    <p:extLst>
      <p:ext uri="{BB962C8B-B14F-4D97-AF65-F5344CB8AC3E}">
        <p14:creationId xmlns:p14="http://schemas.microsoft.com/office/powerpoint/2010/main" val="265302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491" y="2401357"/>
            <a:ext cx="6681787" cy="45628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limitation of </a:t>
            </a:r>
            <a:r>
              <a:rPr lang="en-US" dirty="0" err="1" smtClean="0"/>
              <a:t>Bbox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04708"/>
          </a:xfrm>
        </p:spPr>
        <p:txBody>
          <a:bodyPr/>
          <a:lstStyle/>
          <a:p>
            <a:r>
              <a:rPr lang="en-US" dirty="0" smtClean="0"/>
              <a:t>Axis aligned</a:t>
            </a:r>
          </a:p>
          <a:p>
            <a:r>
              <a:rPr lang="en-US" dirty="0" smtClean="0"/>
              <a:t>Void space</a:t>
            </a:r>
          </a:p>
          <a:p>
            <a:r>
              <a:rPr lang="en-US" dirty="0" smtClean="0"/>
              <a:t>Our implementation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no support for rotation!</a:t>
            </a:r>
          </a:p>
        </p:txBody>
      </p:sp>
    </p:spTree>
    <p:extLst>
      <p:ext uri="{BB962C8B-B14F-4D97-AF65-F5344CB8AC3E}">
        <p14:creationId xmlns:p14="http://schemas.microsoft.com/office/powerpoint/2010/main" val="116052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79" y="3195506"/>
            <a:ext cx="5039007" cy="28648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with </a:t>
            </a:r>
            <a:r>
              <a:rPr lang="en-US" dirty="0" err="1" smtClean="0"/>
              <a:t>Bbox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seen:</a:t>
            </a:r>
            <a:br>
              <a:rPr lang="en-US" dirty="0" smtClean="0"/>
            </a:br>
            <a:r>
              <a:rPr lang="en-US" dirty="0" smtClean="0"/>
              <a:t>     does not support rotation (at all!)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Even in the </a:t>
            </a:r>
            <a:br>
              <a:rPr lang="en-US" dirty="0" smtClean="0"/>
            </a:br>
            <a:r>
              <a:rPr lang="en-US" dirty="0" smtClean="0"/>
              <a:t>    absence of rotation</a:t>
            </a:r>
          </a:p>
          <a:p>
            <a:r>
              <a:rPr lang="en-US" dirty="0" smtClean="0"/>
              <a:t>Does not approximate </a:t>
            </a:r>
            <a:br>
              <a:rPr lang="en-US" dirty="0" smtClean="0"/>
            </a:br>
            <a:r>
              <a:rPr lang="en-US" dirty="0" smtClean="0"/>
              <a:t>   collision well</a:t>
            </a:r>
          </a:p>
          <a:p>
            <a:r>
              <a:rPr lang="en-US" dirty="0" smtClean="0"/>
              <a:t>Too much </a:t>
            </a:r>
            <a:r>
              <a:rPr lang="en-US" b="1" u="sng" dirty="0" smtClean="0"/>
              <a:t>void space</a:t>
            </a:r>
            <a:r>
              <a:rPr lang="en-US" dirty="0" smtClean="0"/>
              <a:t>!</a:t>
            </a:r>
          </a:p>
          <a:p>
            <a:r>
              <a:rPr lang="en-US" dirty="0" smtClean="0"/>
              <a:t>Collision: pixel overlaps!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28" y="707845"/>
            <a:ext cx="3445310" cy="235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88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6.4: Per Pixel Collisions Project</a:t>
            </a:r>
            <a:endParaRPr lang="en-US" dirty="0"/>
          </a:p>
        </p:txBody>
      </p:sp>
      <p:pic>
        <p:nvPicPr>
          <p:cNvPr id="4" name="Content Placeholder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2957" y="1616394"/>
            <a:ext cx="510540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7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6.4: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 per-pixel collision detection algorithm</a:t>
            </a:r>
          </a:p>
          <a:p>
            <a:r>
              <a:rPr lang="en-US" dirty="0" smtClean="0"/>
              <a:t>Implement the algorithm</a:t>
            </a:r>
          </a:p>
          <a:p>
            <a:r>
              <a:rPr lang="en-US" dirty="0" smtClean="0"/>
              <a:t>Understand the limitations and run-time complexity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73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Per-pixel accurate collision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Detect </a:t>
            </a:r>
            <a:r>
              <a:rPr lang="en-US" b="1" i="1" dirty="0" smtClean="0"/>
              <a:t>one of the </a:t>
            </a:r>
            <a:r>
              <a:rPr lang="en-US" dirty="0" smtClean="0"/>
              <a:t>non-transparent pixel overlaps</a:t>
            </a:r>
          </a:p>
          <a:p>
            <a:pPr lvl="1"/>
            <a:r>
              <a:rPr lang="en-US" dirty="0" smtClean="0"/>
              <a:t>Good at answer: yes or no</a:t>
            </a:r>
          </a:p>
          <a:p>
            <a:pPr lvl="1"/>
            <a:r>
              <a:rPr lang="en-US" dirty="0" smtClean="0"/>
              <a:t>BAD at answering: where</a:t>
            </a:r>
          </a:p>
          <a:p>
            <a:pPr lvl="1"/>
            <a:r>
              <a:rPr lang="en-US" dirty="0" smtClean="0"/>
              <a:t>Does not answer: “</a:t>
            </a:r>
            <a:r>
              <a:rPr lang="en-US" i="1" dirty="0" smtClean="0"/>
              <a:t>first collision point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Runtime:</a:t>
            </a:r>
          </a:p>
          <a:p>
            <a:pPr lvl="1"/>
            <a:r>
              <a:rPr lang="en-US" dirty="0" smtClean="0"/>
              <a:t>VERY sensitive to image resolution (as expected)</a:t>
            </a:r>
          </a:p>
          <a:p>
            <a:pPr lvl="1"/>
            <a:r>
              <a:rPr lang="en-US" dirty="0" smtClean="0"/>
              <a:t>VERY sensitive to which image collide with which!? </a:t>
            </a:r>
            <a:r>
              <a:rPr lang="en-US" b="1" dirty="0" smtClean="0">
                <a:sym typeface="Wingdings" panose="05000000000000000000" pitchFamily="2" charset="2"/>
              </a:rPr>
              <a:t>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0346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Colliding pixels of two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of images, A and B are in WC space</a:t>
            </a:r>
          </a:p>
          <a:p>
            <a:r>
              <a:rPr lang="en-US" dirty="0" smtClean="0"/>
              <a:t>Algorithm: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81" y="2856016"/>
            <a:ext cx="98964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3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Algorithm: explained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Image-A, 6x5pixels</a:t>
            </a:r>
          </a:p>
          <a:p>
            <a:pPr lvl="1"/>
            <a:r>
              <a:rPr lang="en-US" dirty="0" smtClean="0"/>
              <a:t>WC Size: 60x50</a:t>
            </a:r>
          </a:p>
          <a:p>
            <a:pPr lvl="1"/>
            <a:r>
              <a:rPr lang="en-US" dirty="0" smtClean="0"/>
              <a:t>Lower-Left corner at WC (5,5)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Image-B, 3x4 pixels</a:t>
            </a:r>
          </a:p>
          <a:p>
            <a:pPr lvl="1"/>
            <a:r>
              <a:rPr lang="en-US" dirty="0" smtClean="0"/>
              <a:t>WC size: 30x40</a:t>
            </a:r>
          </a:p>
          <a:p>
            <a:pPr lvl="1"/>
            <a:r>
              <a:rPr lang="en-US" dirty="0" smtClean="0"/>
              <a:t>Lower-Left corner at WC (45, -15) </a:t>
            </a:r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5897425" y="943547"/>
            <a:ext cx="3290811" cy="3038165"/>
            <a:chOff x="6710900" y="2427392"/>
            <a:chExt cx="3290811" cy="30381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2625" y="2427392"/>
              <a:ext cx="3038165" cy="3038165"/>
            </a:xfrm>
            <a:prstGeom prst="rect">
              <a:avLst/>
            </a:prstGeom>
          </p:spPr>
        </p:pic>
        <p:grpSp>
          <p:nvGrpSpPr>
            <p:cNvPr id="42" name="Group 41"/>
            <p:cNvGrpSpPr/>
            <p:nvPr/>
          </p:nvGrpSpPr>
          <p:grpSpPr>
            <a:xfrm>
              <a:off x="6710900" y="2581620"/>
              <a:ext cx="3290811" cy="2729707"/>
              <a:chOff x="6824366" y="863224"/>
              <a:chExt cx="3290811" cy="2729707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6824366" y="863224"/>
                <a:ext cx="3290810" cy="544540"/>
                <a:chOff x="6824366" y="863224"/>
                <a:chExt cx="3290810" cy="544540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6824366" y="1422203"/>
                <a:ext cx="3290810" cy="544540"/>
                <a:chOff x="6824366" y="863224"/>
                <a:chExt cx="3290810" cy="544540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6824367" y="1960971"/>
                <a:ext cx="3290810" cy="544540"/>
                <a:chOff x="6824366" y="863224"/>
                <a:chExt cx="3290810" cy="544540"/>
              </a:xfrm>
            </p:grpSpPr>
            <p:sp>
              <p:nvSpPr>
                <p:cNvPr id="22" name="Rectangle 21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6824367" y="2503851"/>
                <a:ext cx="3290810" cy="544540"/>
                <a:chOff x="6824366" y="863224"/>
                <a:chExt cx="3290810" cy="544540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6824366" y="3048391"/>
                <a:ext cx="3290810" cy="544540"/>
                <a:chOff x="6824366" y="863224"/>
                <a:chExt cx="3290810" cy="544540"/>
              </a:xfrm>
            </p:grpSpPr>
            <p:sp>
              <p:nvSpPr>
                <p:cNvPr id="36" name="Rectangle 35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83" name="Group 82"/>
          <p:cNvGrpSpPr/>
          <p:nvPr/>
        </p:nvGrpSpPr>
        <p:grpSpPr>
          <a:xfrm>
            <a:off x="6096000" y="4071088"/>
            <a:ext cx="1967449" cy="2170728"/>
            <a:chOff x="8536527" y="-433030"/>
            <a:chExt cx="1967449" cy="217072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6527" y="-338317"/>
              <a:ext cx="1967449" cy="1967449"/>
            </a:xfrm>
            <a:prstGeom prst="rect">
              <a:avLst/>
            </a:prstGeom>
          </p:spPr>
        </p:pic>
        <p:sp>
          <p:nvSpPr>
            <p:cNvPr id="73" name="Rectangle 72"/>
            <p:cNvSpPr/>
            <p:nvPr/>
          </p:nvSpPr>
          <p:spPr>
            <a:xfrm>
              <a:off x="8697551" y="-433030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9246845" y="-433030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9793659" y="-433030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8697552" y="10573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9246846" y="10573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9793660" y="10573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8697552" y="64861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9246846" y="64861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93660" y="64861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697551" y="119315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9246845" y="119315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9793659" y="119315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8739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WC:</a:t>
            </a: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3595476" y="1711436"/>
            <a:ext cx="3641114" cy="2658902"/>
            <a:chOff x="3215032" y="2278764"/>
            <a:chExt cx="3641114" cy="2658902"/>
          </a:xfrm>
        </p:grpSpPr>
        <p:cxnSp>
          <p:nvCxnSpPr>
            <p:cNvPr id="77" name="Straight Arrow Connector 76"/>
            <p:cNvCxnSpPr/>
            <p:nvPr/>
          </p:nvCxnSpPr>
          <p:spPr>
            <a:xfrm>
              <a:off x="3217858" y="4937666"/>
              <a:ext cx="363828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solid"/>
              <a:headEnd type="none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3215032" y="2278764"/>
              <a:ext cx="0" cy="2638662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solid"/>
              <a:headEnd type="none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ounded Rectangular Callout 69"/>
          <p:cNvSpPr/>
          <p:nvPr/>
        </p:nvSpPr>
        <p:spPr>
          <a:xfrm>
            <a:off x="1487931" y="4283681"/>
            <a:ext cx="1677481" cy="443973"/>
          </a:xfrm>
          <a:prstGeom prst="wedgeRoundRectCallout">
            <a:avLst>
              <a:gd name="adj1" fmla="val 75470"/>
              <a:gd name="adj2" fmla="val -3618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WC origin: (0, 0)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14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WC: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3945779" y="1150328"/>
            <a:ext cx="3290811" cy="3038165"/>
            <a:chOff x="6710900" y="2427392"/>
            <a:chExt cx="3290811" cy="30381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2625" y="2427392"/>
              <a:ext cx="3038165" cy="3038165"/>
            </a:xfrm>
            <a:prstGeom prst="rect">
              <a:avLst/>
            </a:prstGeom>
          </p:spPr>
        </p:pic>
        <p:grpSp>
          <p:nvGrpSpPr>
            <p:cNvPr id="42" name="Group 41"/>
            <p:cNvGrpSpPr/>
            <p:nvPr/>
          </p:nvGrpSpPr>
          <p:grpSpPr>
            <a:xfrm>
              <a:off x="6710900" y="2581620"/>
              <a:ext cx="3290811" cy="2729707"/>
              <a:chOff x="6824366" y="863224"/>
              <a:chExt cx="3290811" cy="2729707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6824366" y="863224"/>
                <a:ext cx="3290810" cy="544540"/>
                <a:chOff x="6824366" y="863224"/>
                <a:chExt cx="3290810" cy="544540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6824366" y="1422203"/>
                <a:ext cx="3290810" cy="544540"/>
                <a:chOff x="6824366" y="863224"/>
                <a:chExt cx="3290810" cy="544540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6824367" y="1960971"/>
                <a:ext cx="3290810" cy="544540"/>
                <a:chOff x="6824366" y="863224"/>
                <a:chExt cx="3290810" cy="544540"/>
              </a:xfrm>
            </p:grpSpPr>
            <p:sp>
              <p:nvSpPr>
                <p:cNvPr id="22" name="Rectangle 21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6824367" y="2503851"/>
                <a:ext cx="3290810" cy="544540"/>
                <a:chOff x="6824366" y="863224"/>
                <a:chExt cx="3290810" cy="544540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6824366" y="3048391"/>
                <a:ext cx="3290810" cy="544540"/>
                <a:chOff x="6824366" y="863224"/>
                <a:chExt cx="3290810" cy="544540"/>
              </a:xfrm>
            </p:grpSpPr>
            <p:sp>
              <p:nvSpPr>
                <p:cNvPr id="36" name="Rectangle 35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37" name="Flowchart: Summing Junction 136"/>
          <p:cNvSpPr/>
          <p:nvPr/>
        </p:nvSpPr>
        <p:spPr>
          <a:xfrm>
            <a:off x="3879681" y="3938303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84" name="Rounded Rectangular Callout 83"/>
          <p:cNvSpPr/>
          <p:nvPr/>
        </p:nvSpPr>
        <p:spPr>
          <a:xfrm>
            <a:off x="1741931" y="3580948"/>
            <a:ext cx="1677481" cy="443973"/>
          </a:xfrm>
          <a:prstGeom prst="wedgeRoundRectCallout">
            <a:avLst>
              <a:gd name="adj1" fmla="val 81527"/>
              <a:gd name="adj2" fmla="val 4581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WC Space: (5,5)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3595476" y="1711436"/>
            <a:ext cx="3641114" cy="2658902"/>
            <a:chOff x="3215032" y="2278764"/>
            <a:chExt cx="3641114" cy="2658902"/>
          </a:xfrm>
        </p:grpSpPr>
        <p:cxnSp>
          <p:nvCxnSpPr>
            <p:cNvPr id="77" name="Straight Arrow Connector 76"/>
            <p:cNvCxnSpPr/>
            <p:nvPr/>
          </p:nvCxnSpPr>
          <p:spPr>
            <a:xfrm>
              <a:off x="3217858" y="4937666"/>
              <a:ext cx="363828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solid"/>
              <a:headEnd type="none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3215032" y="2278764"/>
              <a:ext cx="0" cy="2638662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solid"/>
              <a:headEnd type="none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ounded Rectangular Callout 69"/>
          <p:cNvSpPr/>
          <p:nvPr/>
        </p:nvSpPr>
        <p:spPr>
          <a:xfrm>
            <a:off x="1487931" y="4283681"/>
            <a:ext cx="1677481" cy="443973"/>
          </a:xfrm>
          <a:prstGeom prst="wedgeRoundRectCallout">
            <a:avLst>
              <a:gd name="adj1" fmla="val 75470"/>
              <a:gd name="adj2" fmla="val -3618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WC origin: (0, 0)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84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WC: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3945779" y="1150328"/>
            <a:ext cx="3290811" cy="3038165"/>
            <a:chOff x="6710900" y="2427392"/>
            <a:chExt cx="3290811" cy="30381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2625" y="2427392"/>
              <a:ext cx="3038165" cy="3038165"/>
            </a:xfrm>
            <a:prstGeom prst="rect">
              <a:avLst/>
            </a:prstGeom>
          </p:spPr>
        </p:pic>
        <p:grpSp>
          <p:nvGrpSpPr>
            <p:cNvPr id="42" name="Group 41"/>
            <p:cNvGrpSpPr/>
            <p:nvPr/>
          </p:nvGrpSpPr>
          <p:grpSpPr>
            <a:xfrm>
              <a:off x="6710900" y="2581620"/>
              <a:ext cx="3290811" cy="2729707"/>
              <a:chOff x="6824366" y="863224"/>
              <a:chExt cx="3290811" cy="2729707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6824366" y="863224"/>
                <a:ext cx="3290810" cy="544540"/>
                <a:chOff x="6824366" y="863224"/>
                <a:chExt cx="3290810" cy="544540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6824366" y="1422203"/>
                <a:ext cx="3290810" cy="544540"/>
                <a:chOff x="6824366" y="863224"/>
                <a:chExt cx="3290810" cy="544540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6824367" y="1960971"/>
                <a:ext cx="3290810" cy="544540"/>
                <a:chOff x="6824366" y="863224"/>
                <a:chExt cx="3290810" cy="544540"/>
              </a:xfrm>
            </p:grpSpPr>
            <p:sp>
              <p:nvSpPr>
                <p:cNvPr id="22" name="Rectangle 21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6824367" y="2503851"/>
                <a:ext cx="3290810" cy="544540"/>
                <a:chOff x="6824366" y="863224"/>
                <a:chExt cx="3290810" cy="544540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6824366" y="3048391"/>
                <a:ext cx="3290810" cy="544540"/>
                <a:chOff x="6824366" y="863224"/>
                <a:chExt cx="3290810" cy="544540"/>
              </a:xfrm>
            </p:grpSpPr>
            <p:sp>
              <p:nvSpPr>
                <p:cNvPr id="36" name="Rectangle 35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cxnSp>
        <p:nvCxnSpPr>
          <p:cNvPr id="71" name="Straight Arrow Connector 70"/>
          <p:cNvCxnSpPr/>
          <p:nvPr/>
        </p:nvCxnSpPr>
        <p:spPr>
          <a:xfrm flipV="1">
            <a:off x="3819115" y="1299133"/>
            <a:ext cx="0" cy="2708315"/>
          </a:xfrm>
          <a:prstGeom prst="straightConnector1">
            <a:avLst/>
          </a:prstGeom>
          <a:ln w="22225">
            <a:solidFill>
              <a:schemeClr val="tx1"/>
            </a:solidFill>
            <a:prstDash val="sysDot"/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3945779" y="1150328"/>
            <a:ext cx="3290810" cy="0"/>
          </a:xfrm>
          <a:prstGeom prst="straightConnector1">
            <a:avLst/>
          </a:prstGeom>
          <a:ln w="22225">
            <a:solidFill>
              <a:schemeClr val="tx1"/>
            </a:solidFill>
            <a:prstDash val="sysDot"/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Flowchart: Summing Junction 136"/>
          <p:cNvSpPr/>
          <p:nvPr/>
        </p:nvSpPr>
        <p:spPr>
          <a:xfrm>
            <a:off x="3879681" y="3938303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84" name="Rounded Rectangular Callout 83"/>
          <p:cNvSpPr/>
          <p:nvPr/>
        </p:nvSpPr>
        <p:spPr>
          <a:xfrm>
            <a:off x="1741931" y="3580948"/>
            <a:ext cx="1677481" cy="443973"/>
          </a:xfrm>
          <a:prstGeom prst="wedgeRoundRectCallout">
            <a:avLst>
              <a:gd name="adj1" fmla="val 81527"/>
              <a:gd name="adj2" fmla="val 4581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WC Space: (5,5)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0" name="Rounded Rectangular Callout 89"/>
          <p:cNvSpPr/>
          <p:nvPr/>
        </p:nvSpPr>
        <p:spPr>
          <a:xfrm>
            <a:off x="1853797" y="2431303"/>
            <a:ext cx="1677481" cy="443973"/>
          </a:xfrm>
          <a:prstGeom prst="wedgeRoundRectCallout">
            <a:avLst>
              <a:gd name="adj1" fmla="val 66009"/>
              <a:gd name="adj2" fmla="val 45816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Height  = 50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1" name="Rounded Rectangular Callout 90"/>
          <p:cNvSpPr/>
          <p:nvPr/>
        </p:nvSpPr>
        <p:spPr>
          <a:xfrm>
            <a:off x="4114793" y="461994"/>
            <a:ext cx="1677481" cy="443973"/>
          </a:xfrm>
          <a:prstGeom prst="wedgeRoundRectCallout">
            <a:avLst>
              <a:gd name="adj1" fmla="val -6008"/>
              <a:gd name="adj2" fmla="val 101440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Width  = 60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3595476" y="1711436"/>
            <a:ext cx="3641114" cy="2658902"/>
            <a:chOff x="3215032" y="2278764"/>
            <a:chExt cx="3641114" cy="2658902"/>
          </a:xfrm>
        </p:grpSpPr>
        <p:cxnSp>
          <p:nvCxnSpPr>
            <p:cNvPr id="77" name="Straight Arrow Connector 76"/>
            <p:cNvCxnSpPr/>
            <p:nvPr/>
          </p:nvCxnSpPr>
          <p:spPr>
            <a:xfrm>
              <a:off x="3217858" y="4937666"/>
              <a:ext cx="363828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solid"/>
              <a:headEnd type="none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3215032" y="2278764"/>
              <a:ext cx="0" cy="2638662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solid"/>
              <a:headEnd type="none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ounded Rectangular Callout 69"/>
          <p:cNvSpPr/>
          <p:nvPr/>
        </p:nvSpPr>
        <p:spPr>
          <a:xfrm>
            <a:off x="1487931" y="4283681"/>
            <a:ext cx="1677481" cy="443973"/>
          </a:xfrm>
          <a:prstGeom prst="wedgeRoundRectCallout">
            <a:avLst>
              <a:gd name="adj1" fmla="val 75470"/>
              <a:gd name="adj2" fmla="val -3618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WC origin: (0, 0)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56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sprite element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9" y="1316694"/>
            <a:ext cx="7754029" cy="459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8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WC: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3945779" y="1150328"/>
            <a:ext cx="3290811" cy="3038165"/>
            <a:chOff x="6710900" y="2427392"/>
            <a:chExt cx="3290811" cy="30381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2625" y="2427392"/>
              <a:ext cx="3038165" cy="3038165"/>
            </a:xfrm>
            <a:prstGeom prst="rect">
              <a:avLst/>
            </a:prstGeom>
          </p:spPr>
        </p:pic>
        <p:grpSp>
          <p:nvGrpSpPr>
            <p:cNvPr id="42" name="Group 41"/>
            <p:cNvGrpSpPr/>
            <p:nvPr/>
          </p:nvGrpSpPr>
          <p:grpSpPr>
            <a:xfrm>
              <a:off x="6710900" y="2581620"/>
              <a:ext cx="3290811" cy="2729707"/>
              <a:chOff x="6824366" y="863224"/>
              <a:chExt cx="3290811" cy="2729707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6824366" y="863224"/>
                <a:ext cx="3290810" cy="544540"/>
                <a:chOff x="6824366" y="863224"/>
                <a:chExt cx="3290810" cy="544540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6824366" y="1422203"/>
                <a:ext cx="3290810" cy="544540"/>
                <a:chOff x="6824366" y="863224"/>
                <a:chExt cx="3290810" cy="544540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6824367" y="1960971"/>
                <a:ext cx="3290810" cy="544540"/>
                <a:chOff x="6824366" y="863224"/>
                <a:chExt cx="3290810" cy="544540"/>
              </a:xfrm>
            </p:grpSpPr>
            <p:sp>
              <p:nvSpPr>
                <p:cNvPr id="22" name="Rectangle 21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6824367" y="2503851"/>
                <a:ext cx="3290810" cy="544540"/>
                <a:chOff x="6824366" y="863224"/>
                <a:chExt cx="3290810" cy="544540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6824366" y="3048391"/>
                <a:ext cx="3290810" cy="544540"/>
                <a:chOff x="6824366" y="863224"/>
                <a:chExt cx="3290810" cy="544540"/>
              </a:xfrm>
            </p:grpSpPr>
            <p:sp>
              <p:nvSpPr>
                <p:cNvPr id="36" name="Rectangle 35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83" name="Group 82"/>
          <p:cNvGrpSpPr/>
          <p:nvPr/>
        </p:nvGrpSpPr>
        <p:grpSpPr>
          <a:xfrm>
            <a:off x="5979457" y="2939557"/>
            <a:ext cx="1967449" cy="2170728"/>
            <a:chOff x="8536527" y="-433030"/>
            <a:chExt cx="1967449" cy="217072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6527" y="-338317"/>
              <a:ext cx="1967449" cy="1967449"/>
            </a:xfrm>
            <a:prstGeom prst="rect">
              <a:avLst/>
            </a:prstGeom>
          </p:spPr>
        </p:pic>
        <p:sp>
          <p:nvSpPr>
            <p:cNvPr id="73" name="Rectangle 72"/>
            <p:cNvSpPr/>
            <p:nvPr/>
          </p:nvSpPr>
          <p:spPr>
            <a:xfrm>
              <a:off x="8697551" y="-433030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9246845" y="-433030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9793659" y="-433030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8697552" y="10573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9246846" y="10573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9793660" y="10573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8697552" y="64861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9246846" y="64861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93660" y="64861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697551" y="119315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9246845" y="119315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9793659" y="119315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1" name="Straight Arrow Connector 70"/>
          <p:cNvCxnSpPr/>
          <p:nvPr/>
        </p:nvCxnSpPr>
        <p:spPr>
          <a:xfrm flipV="1">
            <a:off x="3819115" y="1299133"/>
            <a:ext cx="0" cy="2708315"/>
          </a:xfrm>
          <a:prstGeom prst="straightConnector1">
            <a:avLst/>
          </a:prstGeom>
          <a:ln w="22225">
            <a:solidFill>
              <a:schemeClr val="tx1"/>
            </a:solidFill>
            <a:prstDash val="sysDot"/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3945779" y="1150328"/>
            <a:ext cx="3290810" cy="0"/>
          </a:xfrm>
          <a:prstGeom prst="straightConnector1">
            <a:avLst/>
          </a:prstGeom>
          <a:ln w="22225">
            <a:solidFill>
              <a:schemeClr val="tx1"/>
            </a:solidFill>
            <a:prstDash val="sysDot"/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Flowchart: Summing Junction 136"/>
          <p:cNvSpPr/>
          <p:nvPr/>
        </p:nvSpPr>
        <p:spPr>
          <a:xfrm>
            <a:off x="3879681" y="3938303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38" name="Flowchart: Summing Junction 137"/>
          <p:cNvSpPr/>
          <p:nvPr/>
        </p:nvSpPr>
        <p:spPr>
          <a:xfrm>
            <a:off x="6070661" y="5027494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84" name="Rounded Rectangular Callout 83"/>
          <p:cNvSpPr/>
          <p:nvPr/>
        </p:nvSpPr>
        <p:spPr>
          <a:xfrm>
            <a:off x="1741931" y="3580948"/>
            <a:ext cx="1677481" cy="443973"/>
          </a:xfrm>
          <a:prstGeom prst="wedgeRoundRectCallout">
            <a:avLst>
              <a:gd name="adj1" fmla="val 81527"/>
              <a:gd name="adj2" fmla="val 4581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WC Space: (5,5)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0" name="Rounded Rectangular Callout 89"/>
          <p:cNvSpPr/>
          <p:nvPr/>
        </p:nvSpPr>
        <p:spPr>
          <a:xfrm>
            <a:off x="1853797" y="2431303"/>
            <a:ext cx="1677481" cy="443973"/>
          </a:xfrm>
          <a:prstGeom prst="wedgeRoundRectCallout">
            <a:avLst>
              <a:gd name="adj1" fmla="val 66009"/>
              <a:gd name="adj2" fmla="val 45816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Height  = 50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1" name="Rounded Rectangular Callout 90"/>
          <p:cNvSpPr/>
          <p:nvPr/>
        </p:nvSpPr>
        <p:spPr>
          <a:xfrm>
            <a:off x="4114793" y="461994"/>
            <a:ext cx="1677481" cy="443973"/>
          </a:xfrm>
          <a:prstGeom prst="wedgeRoundRectCallout">
            <a:avLst>
              <a:gd name="adj1" fmla="val -6008"/>
              <a:gd name="adj2" fmla="val 101440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Width  = 60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3" name="Rounded Rectangular Callout 92"/>
          <p:cNvSpPr/>
          <p:nvPr/>
        </p:nvSpPr>
        <p:spPr>
          <a:xfrm>
            <a:off x="3727220" y="5141886"/>
            <a:ext cx="1863964" cy="443973"/>
          </a:xfrm>
          <a:prstGeom prst="wedgeRoundRectCallout">
            <a:avLst>
              <a:gd name="adj1" fmla="val 81090"/>
              <a:gd name="adj2" fmla="val -62425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WC Space: (45, -15)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3595476" y="1711436"/>
            <a:ext cx="3641114" cy="2658902"/>
            <a:chOff x="3215032" y="2278764"/>
            <a:chExt cx="3641114" cy="2658902"/>
          </a:xfrm>
        </p:grpSpPr>
        <p:cxnSp>
          <p:nvCxnSpPr>
            <p:cNvPr id="77" name="Straight Arrow Connector 76"/>
            <p:cNvCxnSpPr/>
            <p:nvPr/>
          </p:nvCxnSpPr>
          <p:spPr>
            <a:xfrm>
              <a:off x="3217858" y="4937666"/>
              <a:ext cx="363828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solid"/>
              <a:headEnd type="none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3215032" y="2278764"/>
              <a:ext cx="0" cy="2638662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solid"/>
              <a:headEnd type="none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ounded Rectangular Callout 69"/>
          <p:cNvSpPr/>
          <p:nvPr/>
        </p:nvSpPr>
        <p:spPr>
          <a:xfrm>
            <a:off x="1487931" y="4283681"/>
            <a:ext cx="1677481" cy="443973"/>
          </a:xfrm>
          <a:prstGeom prst="wedgeRoundRectCallout">
            <a:avLst>
              <a:gd name="adj1" fmla="val 75470"/>
              <a:gd name="adj2" fmla="val -3618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WC origin: (0, 0)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54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WC: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3945779" y="1150328"/>
            <a:ext cx="3290811" cy="3038165"/>
            <a:chOff x="6710900" y="2427392"/>
            <a:chExt cx="3290811" cy="30381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2625" y="2427392"/>
              <a:ext cx="3038165" cy="3038165"/>
            </a:xfrm>
            <a:prstGeom prst="rect">
              <a:avLst/>
            </a:prstGeom>
          </p:spPr>
        </p:pic>
        <p:grpSp>
          <p:nvGrpSpPr>
            <p:cNvPr id="42" name="Group 41"/>
            <p:cNvGrpSpPr/>
            <p:nvPr/>
          </p:nvGrpSpPr>
          <p:grpSpPr>
            <a:xfrm>
              <a:off x="6710900" y="2581620"/>
              <a:ext cx="3290811" cy="2729707"/>
              <a:chOff x="6824366" y="863224"/>
              <a:chExt cx="3290811" cy="2729707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6824366" y="863224"/>
                <a:ext cx="3290810" cy="544540"/>
                <a:chOff x="6824366" y="863224"/>
                <a:chExt cx="3290810" cy="544540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6824366" y="1422203"/>
                <a:ext cx="3290810" cy="544540"/>
                <a:chOff x="6824366" y="863224"/>
                <a:chExt cx="3290810" cy="544540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6824367" y="1960971"/>
                <a:ext cx="3290810" cy="544540"/>
                <a:chOff x="6824366" y="863224"/>
                <a:chExt cx="3290810" cy="544540"/>
              </a:xfrm>
            </p:grpSpPr>
            <p:sp>
              <p:nvSpPr>
                <p:cNvPr id="22" name="Rectangle 21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6824367" y="2503851"/>
                <a:ext cx="3290810" cy="544540"/>
                <a:chOff x="6824366" y="863224"/>
                <a:chExt cx="3290810" cy="544540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6824366" y="3048391"/>
                <a:ext cx="3290810" cy="544540"/>
                <a:chOff x="6824366" y="863224"/>
                <a:chExt cx="3290810" cy="544540"/>
              </a:xfrm>
            </p:grpSpPr>
            <p:sp>
              <p:nvSpPr>
                <p:cNvPr id="36" name="Rectangle 35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83" name="Group 82"/>
          <p:cNvGrpSpPr/>
          <p:nvPr/>
        </p:nvGrpSpPr>
        <p:grpSpPr>
          <a:xfrm>
            <a:off x="5979457" y="2939557"/>
            <a:ext cx="1967449" cy="2170728"/>
            <a:chOff x="8536527" y="-433030"/>
            <a:chExt cx="1967449" cy="217072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6527" y="-338317"/>
              <a:ext cx="1967449" cy="1967449"/>
            </a:xfrm>
            <a:prstGeom prst="rect">
              <a:avLst/>
            </a:prstGeom>
          </p:spPr>
        </p:pic>
        <p:sp>
          <p:nvSpPr>
            <p:cNvPr id="73" name="Rectangle 72"/>
            <p:cNvSpPr/>
            <p:nvPr/>
          </p:nvSpPr>
          <p:spPr>
            <a:xfrm>
              <a:off x="8697551" y="-433030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9246845" y="-433030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9793659" y="-433030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8697552" y="10573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9246846" y="10573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9793660" y="10573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8697552" y="64861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9246846" y="64861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93660" y="64861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697551" y="119315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9246845" y="119315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9793659" y="119315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1" name="Straight Arrow Connector 70"/>
          <p:cNvCxnSpPr/>
          <p:nvPr/>
        </p:nvCxnSpPr>
        <p:spPr>
          <a:xfrm flipV="1">
            <a:off x="3819115" y="1299133"/>
            <a:ext cx="0" cy="2708315"/>
          </a:xfrm>
          <a:prstGeom prst="straightConnector1">
            <a:avLst/>
          </a:prstGeom>
          <a:ln w="22225">
            <a:solidFill>
              <a:schemeClr val="tx1"/>
            </a:solidFill>
            <a:prstDash val="sysDot"/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3945779" y="1150328"/>
            <a:ext cx="3290810" cy="0"/>
          </a:xfrm>
          <a:prstGeom prst="straightConnector1">
            <a:avLst/>
          </a:prstGeom>
          <a:ln w="22225">
            <a:solidFill>
              <a:schemeClr val="tx1"/>
            </a:solidFill>
            <a:prstDash val="sysDot"/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Flowchart: Summing Junction 136"/>
          <p:cNvSpPr/>
          <p:nvPr/>
        </p:nvSpPr>
        <p:spPr>
          <a:xfrm>
            <a:off x="3879681" y="3938303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38" name="Flowchart: Summing Junction 137"/>
          <p:cNvSpPr/>
          <p:nvPr/>
        </p:nvSpPr>
        <p:spPr>
          <a:xfrm>
            <a:off x="6070661" y="5027494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84" name="Rounded Rectangular Callout 83"/>
          <p:cNvSpPr/>
          <p:nvPr/>
        </p:nvSpPr>
        <p:spPr>
          <a:xfrm>
            <a:off x="1741931" y="3580948"/>
            <a:ext cx="1677481" cy="443973"/>
          </a:xfrm>
          <a:prstGeom prst="wedgeRoundRectCallout">
            <a:avLst>
              <a:gd name="adj1" fmla="val 81527"/>
              <a:gd name="adj2" fmla="val 4581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WC Space: (5,5)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0" name="Rounded Rectangular Callout 89"/>
          <p:cNvSpPr/>
          <p:nvPr/>
        </p:nvSpPr>
        <p:spPr>
          <a:xfrm>
            <a:off x="1853797" y="2431303"/>
            <a:ext cx="1677481" cy="443973"/>
          </a:xfrm>
          <a:prstGeom prst="wedgeRoundRectCallout">
            <a:avLst>
              <a:gd name="adj1" fmla="val 66009"/>
              <a:gd name="adj2" fmla="val 45816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Height  = 50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1" name="Rounded Rectangular Callout 90"/>
          <p:cNvSpPr/>
          <p:nvPr/>
        </p:nvSpPr>
        <p:spPr>
          <a:xfrm>
            <a:off x="4114793" y="461994"/>
            <a:ext cx="1677481" cy="443973"/>
          </a:xfrm>
          <a:prstGeom prst="wedgeRoundRectCallout">
            <a:avLst>
              <a:gd name="adj1" fmla="val -6008"/>
              <a:gd name="adj2" fmla="val 101440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Width  = 60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3" name="Rounded Rectangular Callout 92"/>
          <p:cNvSpPr/>
          <p:nvPr/>
        </p:nvSpPr>
        <p:spPr>
          <a:xfrm>
            <a:off x="3727220" y="5141886"/>
            <a:ext cx="1863964" cy="443973"/>
          </a:xfrm>
          <a:prstGeom prst="wedgeRoundRectCallout">
            <a:avLst>
              <a:gd name="adj1" fmla="val 81090"/>
              <a:gd name="adj2" fmla="val -62425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WC Space: (45, -15)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43" name="Straight Arrow Connector 142"/>
          <p:cNvCxnSpPr/>
          <p:nvPr/>
        </p:nvCxnSpPr>
        <p:spPr>
          <a:xfrm flipV="1">
            <a:off x="8009559" y="2946420"/>
            <a:ext cx="0" cy="2195466"/>
          </a:xfrm>
          <a:prstGeom prst="straightConnector1">
            <a:avLst/>
          </a:prstGeom>
          <a:ln w="22225">
            <a:solidFill>
              <a:schemeClr val="tx1"/>
            </a:solidFill>
            <a:prstDash val="sysDot"/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>
            <a:off x="6139241" y="5316697"/>
            <a:ext cx="1575582" cy="0"/>
          </a:xfrm>
          <a:prstGeom prst="straightConnector1">
            <a:avLst/>
          </a:prstGeom>
          <a:ln w="22225">
            <a:solidFill>
              <a:schemeClr val="tx1"/>
            </a:solidFill>
            <a:prstDash val="sysDot"/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ounded Rectangular Callout 144"/>
          <p:cNvSpPr/>
          <p:nvPr/>
        </p:nvSpPr>
        <p:spPr>
          <a:xfrm>
            <a:off x="8303103" y="4394042"/>
            <a:ext cx="1677481" cy="443973"/>
          </a:xfrm>
          <a:prstGeom prst="wedgeRoundRectCallout">
            <a:avLst>
              <a:gd name="adj1" fmla="val -70068"/>
              <a:gd name="adj2" fmla="val -48895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Height  = 40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6" name="Rounded Rectangular Callout 145"/>
          <p:cNvSpPr/>
          <p:nvPr/>
        </p:nvSpPr>
        <p:spPr>
          <a:xfrm>
            <a:off x="6257803" y="5538827"/>
            <a:ext cx="1677481" cy="443973"/>
          </a:xfrm>
          <a:prstGeom prst="wedgeRoundRectCallout">
            <a:avLst>
              <a:gd name="adj1" fmla="val 3939"/>
              <a:gd name="adj2" fmla="val -103015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Width  = 30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3595476" y="1711436"/>
            <a:ext cx="3641114" cy="2658902"/>
            <a:chOff x="3215032" y="2278764"/>
            <a:chExt cx="3641114" cy="2658902"/>
          </a:xfrm>
        </p:grpSpPr>
        <p:cxnSp>
          <p:nvCxnSpPr>
            <p:cNvPr id="77" name="Straight Arrow Connector 76"/>
            <p:cNvCxnSpPr/>
            <p:nvPr/>
          </p:nvCxnSpPr>
          <p:spPr>
            <a:xfrm>
              <a:off x="3217858" y="4937666"/>
              <a:ext cx="363828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solid"/>
              <a:headEnd type="none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3215032" y="2278764"/>
              <a:ext cx="0" cy="2638662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solid"/>
              <a:headEnd type="none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ounded Rectangular Callout 69"/>
          <p:cNvSpPr/>
          <p:nvPr/>
        </p:nvSpPr>
        <p:spPr>
          <a:xfrm>
            <a:off x="1487931" y="4283681"/>
            <a:ext cx="1677481" cy="443973"/>
          </a:xfrm>
          <a:prstGeom prst="wedgeRoundRectCallout">
            <a:avLst>
              <a:gd name="adj1" fmla="val 75470"/>
              <a:gd name="adj2" fmla="val -3618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WC origin: (0, 0)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05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3945779" y="1150328"/>
            <a:ext cx="3290811" cy="3038165"/>
            <a:chOff x="6710900" y="2427392"/>
            <a:chExt cx="3290811" cy="30381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2625" y="2427392"/>
              <a:ext cx="3038165" cy="3038165"/>
            </a:xfrm>
            <a:prstGeom prst="rect">
              <a:avLst/>
            </a:prstGeom>
          </p:spPr>
        </p:pic>
        <p:grpSp>
          <p:nvGrpSpPr>
            <p:cNvPr id="42" name="Group 41"/>
            <p:cNvGrpSpPr/>
            <p:nvPr/>
          </p:nvGrpSpPr>
          <p:grpSpPr>
            <a:xfrm>
              <a:off x="6710900" y="2581620"/>
              <a:ext cx="3290811" cy="2729707"/>
              <a:chOff x="6824366" y="863224"/>
              <a:chExt cx="3290811" cy="2729707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6824366" y="863224"/>
                <a:ext cx="3290810" cy="544540"/>
                <a:chOff x="6824366" y="863224"/>
                <a:chExt cx="3290810" cy="544540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6824366" y="1422203"/>
                <a:ext cx="3290810" cy="544540"/>
                <a:chOff x="6824366" y="863224"/>
                <a:chExt cx="3290810" cy="544540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6824367" y="1960971"/>
                <a:ext cx="3290810" cy="544540"/>
                <a:chOff x="6824366" y="863224"/>
                <a:chExt cx="3290810" cy="544540"/>
              </a:xfrm>
            </p:grpSpPr>
            <p:sp>
              <p:nvSpPr>
                <p:cNvPr id="22" name="Rectangle 21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6824367" y="2503851"/>
                <a:ext cx="3290810" cy="544540"/>
                <a:chOff x="6824366" y="863224"/>
                <a:chExt cx="3290810" cy="544540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6824366" y="3048391"/>
                <a:ext cx="3290810" cy="544540"/>
                <a:chOff x="6824366" y="863224"/>
                <a:chExt cx="3290810" cy="544540"/>
              </a:xfrm>
            </p:grpSpPr>
            <p:sp>
              <p:nvSpPr>
                <p:cNvPr id="36" name="Rectangle 35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83" name="Group 82"/>
          <p:cNvGrpSpPr/>
          <p:nvPr/>
        </p:nvGrpSpPr>
        <p:grpSpPr>
          <a:xfrm>
            <a:off x="5979457" y="2939557"/>
            <a:ext cx="1967449" cy="2170728"/>
            <a:chOff x="8536527" y="-433030"/>
            <a:chExt cx="1967449" cy="217072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6527" y="-338317"/>
              <a:ext cx="1967449" cy="1967449"/>
            </a:xfrm>
            <a:prstGeom prst="rect">
              <a:avLst/>
            </a:prstGeom>
          </p:spPr>
        </p:pic>
        <p:sp>
          <p:nvSpPr>
            <p:cNvPr id="73" name="Rectangle 72"/>
            <p:cNvSpPr/>
            <p:nvPr/>
          </p:nvSpPr>
          <p:spPr>
            <a:xfrm>
              <a:off x="8697551" y="-433030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9246845" y="-433030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9793659" y="-433030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8697552" y="10573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9246846" y="10573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9793660" y="10573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8697552" y="64861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9246846" y="64861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93660" y="64861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697551" y="119315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9246845" y="119315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9793659" y="119315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" name="Flowchart: Summing Junction 97"/>
          <p:cNvSpPr/>
          <p:nvPr/>
        </p:nvSpPr>
        <p:spPr>
          <a:xfrm>
            <a:off x="4402989" y="3954285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37" name="Flowchart: Summing Junction 136"/>
          <p:cNvSpPr/>
          <p:nvPr/>
        </p:nvSpPr>
        <p:spPr>
          <a:xfrm>
            <a:off x="3879681" y="3938303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38" name="Flowchart: Summing Junction 137"/>
          <p:cNvSpPr/>
          <p:nvPr/>
        </p:nvSpPr>
        <p:spPr>
          <a:xfrm>
            <a:off x="6070661" y="5027494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41" name="Flowchart: Summing Junction 140"/>
          <p:cNvSpPr/>
          <p:nvPr/>
        </p:nvSpPr>
        <p:spPr>
          <a:xfrm>
            <a:off x="7160378" y="1250186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42" name="Flowchart: Summing Junction 141"/>
          <p:cNvSpPr/>
          <p:nvPr/>
        </p:nvSpPr>
        <p:spPr>
          <a:xfrm>
            <a:off x="4153269" y="2600000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86" name="Rounded Rectangular Callout 85"/>
          <p:cNvSpPr/>
          <p:nvPr/>
        </p:nvSpPr>
        <p:spPr>
          <a:xfrm>
            <a:off x="7656272" y="916241"/>
            <a:ext cx="2088985" cy="443973"/>
          </a:xfrm>
          <a:prstGeom prst="wedgeRoundRectCallout">
            <a:avLst>
              <a:gd name="adj1" fmla="val -70535"/>
              <a:gd name="adj2" fmla="val 3228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WC Space: (65,55)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5" name="Flowchart: Summing Junction 84"/>
          <p:cNvSpPr/>
          <p:nvPr/>
        </p:nvSpPr>
        <p:spPr>
          <a:xfrm>
            <a:off x="6889019" y="3211827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87" name="Flowchart: Summing Junction 86"/>
          <p:cNvSpPr/>
          <p:nvPr/>
        </p:nvSpPr>
        <p:spPr>
          <a:xfrm>
            <a:off x="7441416" y="4776058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48" name="Group 47"/>
          <p:cNvGrpSpPr/>
          <p:nvPr/>
        </p:nvGrpSpPr>
        <p:grpSpPr>
          <a:xfrm>
            <a:off x="3595476" y="1711436"/>
            <a:ext cx="3641114" cy="2658902"/>
            <a:chOff x="3215032" y="2278764"/>
            <a:chExt cx="3641114" cy="2658902"/>
          </a:xfrm>
        </p:grpSpPr>
        <p:cxnSp>
          <p:nvCxnSpPr>
            <p:cNvPr id="77" name="Straight Arrow Connector 76"/>
            <p:cNvCxnSpPr/>
            <p:nvPr/>
          </p:nvCxnSpPr>
          <p:spPr>
            <a:xfrm>
              <a:off x="3217858" y="4937666"/>
              <a:ext cx="363828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solid"/>
              <a:headEnd type="none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3215032" y="2278764"/>
              <a:ext cx="0" cy="2638662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solid"/>
              <a:headEnd type="none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ounded Rectangular Callout 80"/>
          <p:cNvSpPr/>
          <p:nvPr/>
        </p:nvSpPr>
        <p:spPr>
          <a:xfrm>
            <a:off x="7394586" y="1631848"/>
            <a:ext cx="2273234" cy="934636"/>
          </a:xfrm>
          <a:prstGeom prst="wedgeRoundRectCallout">
            <a:avLst>
              <a:gd name="adj1" fmla="val -69281"/>
              <a:gd name="adj2" fmla="val 125444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Image-A Pixel: (5,1)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WC: (60, 20)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2" name="Rounded Rectangular Callout 81"/>
          <p:cNvSpPr/>
          <p:nvPr/>
        </p:nvSpPr>
        <p:spPr>
          <a:xfrm>
            <a:off x="8123237" y="2503583"/>
            <a:ext cx="2037345" cy="784357"/>
          </a:xfrm>
          <a:prstGeom prst="wedgeRoundRectCallout">
            <a:avLst>
              <a:gd name="adj1" fmla="val -109618"/>
              <a:gd name="adj2" fmla="val 49984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Image-B Pixel: (1, </a:t>
            </a:r>
            <a:r>
              <a:rPr lang="en-US" sz="1600" dirty="0">
                <a:solidFill>
                  <a:schemeClr val="tx1"/>
                </a:solidFill>
              </a:rPr>
              <a:t>3</a:t>
            </a:r>
            <a:r>
              <a:rPr lang="en-US" sz="1600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WC: (60, 20)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5" name="Rounded Rectangular Callout 94"/>
          <p:cNvSpPr/>
          <p:nvPr/>
        </p:nvSpPr>
        <p:spPr>
          <a:xfrm>
            <a:off x="1348320" y="1396217"/>
            <a:ext cx="2273234" cy="934636"/>
          </a:xfrm>
          <a:prstGeom prst="wedgeRoundRectCallout">
            <a:avLst>
              <a:gd name="adj1" fmla="val 74882"/>
              <a:gd name="adj2" fmla="val 83311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Image-A Pixel: (0,2)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WC: (10, 30)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6" name="Rounded Rectangular Callout 95"/>
          <p:cNvSpPr/>
          <p:nvPr/>
        </p:nvSpPr>
        <p:spPr>
          <a:xfrm>
            <a:off x="1741931" y="3580948"/>
            <a:ext cx="1677481" cy="443973"/>
          </a:xfrm>
          <a:prstGeom prst="wedgeRoundRectCallout">
            <a:avLst>
              <a:gd name="adj1" fmla="val 81527"/>
              <a:gd name="adj2" fmla="val 4581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WC Space: (5,5)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7" name="Rounded Rectangular Callout 96"/>
          <p:cNvSpPr/>
          <p:nvPr/>
        </p:nvSpPr>
        <p:spPr>
          <a:xfrm>
            <a:off x="8675898" y="4075463"/>
            <a:ext cx="2037345" cy="784357"/>
          </a:xfrm>
          <a:prstGeom prst="wedgeRoundRectCallout">
            <a:avLst>
              <a:gd name="adj1" fmla="val -109618"/>
              <a:gd name="adj2" fmla="val 49984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Image-B Pixel: (2, 0)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WC: (70, -10)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9" name="Rounded Rectangular Callout 98"/>
          <p:cNvSpPr/>
          <p:nvPr/>
        </p:nvSpPr>
        <p:spPr>
          <a:xfrm>
            <a:off x="3727220" y="5141886"/>
            <a:ext cx="1863964" cy="443973"/>
          </a:xfrm>
          <a:prstGeom prst="wedgeRoundRectCallout">
            <a:avLst>
              <a:gd name="adj1" fmla="val 81090"/>
              <a:gd name="adj2" fmla="val -62425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WC Space: (45, -15)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91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 animBg="1"/>
      <p:bldP spid="95" grpId="0" animBg="1"/>
      <p:bldP spid="9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3945779" y="1150328"/>
            <a:ext cx="3290811" cy="3038165"/>
            <a:chOff x="6710900" y="2427392"/>
            <a:chExt cx="3290811" cy="30381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2625" y="2427392"/>
              <a:ext cx="3038165" cy="3038165"/>
            </a:xfrm>
            <a:prstGeom prst="rect">
              <a:avLst/>
            </a:prstGeom>
          </p:spPr>
        </p:pic>
        <p:grpSp>
          <p:nvGrpSpPr>
            <p:cNvPr id="42" name="Group 41"/>
            <p:cNvGrpSpPr/>
            <p:nvPr/>
          </p:nvGrpSpPr>
          <p:grpSpPr>
            <a:xfrm>
              <a:off x="6710900" y="2581620"/>
              <a:ext cx="3290811" cy="2729707"/>
              <a:chOff x="6824366" y="863224"/>
              <a:chExt cx="3290811" cy="2729707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6824366" y="863224"/>
                <a:ext cx="3290810" cy="544540"/>
                <a:chOff x="6824366" y="863224"/>
                <a:chExt cx="3290810" cy="544540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6824366" y="1422203"/>
                <a:ext cx="3290810" cy="544540"/>
                <a:chOff x="6824366" y="863224"/>
                <a:chExt cx="3290810" cy="544540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6824367" y="1960971"/>
                <a:ext cx="3290810" cy="544540"/>
                <a:chOff x="6824366" y="863224"/>
                <a:chExt cx="3290810" cy="544540"/>
              </a:xfrm>
            </p:grpSpPr>
            <p:sp>
              <p:nvSpPr>
                <p:cNvPr id="22" name="Rectangle 21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6824367" y="2503851"/>
                <a:ext cx="3290810" cy="544540"/>
                <a:chOff x="6824366" y="863224"/>
                <a:chExt cx="3290810" cy="544540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6824366" y="3048391"/>
                <a:ext cx="3290810" cy="544540"/>
                <a:chOff x="6824366" y="863224"/>
                <a:chExt cx="3290810" cy="544540"/>
              </a:xfrm>
            </p:grpSpPr>
            <p:sp>
              <p:nvSpPr>
                <p:cNvPr id="36" name="Rectangle 35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83" name="Group 82"/>
          <p:cNvGrpSpPr/>
          <p:nvPr/>
        </p:nvGrpSpPr>
        <p:grpSpPr>
          <a:xfrm>
            <a:off x="5979457" y="2939557"/>
            <a:ext cx="1967449" cy="2170728"/>
            <a:chOff x="8536527" y="-433030"/>
            <a:chExt cx="1967449" cy="217072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6527" y="-338317"/>
              <a:ext cx="1967449" cy="1967449"/>
            </a:xfrm>
            <a:prstGeom prst="rect">
              <a:avLst/>
            </a:prstGeom>
          </p:spPr>
        </p:pic>
        <p:sp>
          <p:nvSpPr>
            <p:cNvPr id="73" name="Rectangle 72"/>
            <p:cNvSpPr/>
            <p:nvPr/>
          </p:nvSpPr>
          <p:spPr>
            <a:xfrm>
              <a:off x="8697551" y="-433030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9246845" y="-433030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9793659" y="-433030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8697552" y="10573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9246846" y="10573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9793660" y="10573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8697552" y="64861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9246846" y="64861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93660" y="64861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697551" y="119315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9246845" y="119315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9793659" y="119315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" name="Flowchart: Summing Junction 97"/>
          <p:cNvSpPr/>
          <p:nvPr/>
        </p:nvSpPr>
        <p:spPr>
          <a:xfrm>
            <a:off x="4402989" y="3954285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37" name="Flowchart: Summing Junction 136"/>
          <p:cNvSpPr/>
          <p:nvPr/>
        </p:nvSpPr>
        <p:spPr>
          <a:xfrm>
            <a:off x="3879681" y="3938303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38" name="Flowchart: Summing Junction 137"/>
          <p:cNvSpPr/>
          <p:nvPr/>
        </p:nvSpPr>
        <p:spPr>
          <a:xfrm>
            <a:off x="6070661" y="5027494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41" name="Flowchart: Summing Junction 140"/>
          <p:cNvSpPr/>
          <p:nvPr/>
        </p:nvSpPr>
        <p:spPr>
          <a:xfrm>
            <a:off x="7160378" y="1250186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42" name="Flowchart: Summing Junction 141"/>
          <p:cNvSpPr/>
          <p:nvPr/>
        </p:nvSpPr>
        <p:spPr>
          <a:xfrm>
            <a:off x="4153269" y="2600000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86" name="Rounded Rectangular Callout 85"/>
          <p:cNvSpPr/>
          <p:nvPr/>
        </p:nvSpPr>
        <p:spPr>
          <a:xfrm>
            <a:off x="7656272" y="916241"/>
            <a:ext cx="2088985" cy="443973"/>
          </a:xfrm>
          <a:prstGeom prst="wedgeRoundRectCallout">
            <a:avLst>
              <a:gd name="adj1" fmla="val -70535"/>
              <a:gd name="adj2" fmla="val 3228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WC Space: (65,55)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5" name="Flowchart: Summing Junction 84"/>
          <p:cNvSpPr/>
          <p:nvPr/>
        </p:nvSpPr>
        <p:spPr>
          <a:xfrm>
            <a:off x="6889019" y="3211827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87" name="Flowchart: Summing Junction 86"/>
          <p:cNvSpPr/>
          <p:nvPr/>
        </p:nvSpPr>
        <p:spPr>
          <a:xfrm>
            <a:off x="7441416" y="4776058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48" name="Group 47"/>
          <p:cNvGrpSpPr/>
          <p:nvPr/>
        </p:nvGrpSpPr>
        <p:grpSpPr>
          <a:xfrm>
            <a:off x="3595476" y="1711436"/>
            <a:ext cx="3641114" cy="2658902"/>
            <a:chOff x="3215032" y="2278764"/>
            <a:chExt cx="3641114" cy="2658902"/>
          </a:xfrm>
        </p:grpSpPr>
        <p:cxnSp>
          <p:nvCxnSpPr>
            <p:cNvPr id="77" name="Straight Arrow Connector 76"/>
            <p:cNvCxnSpPr/>
            <p:nvPr/>
          </p:nvCxnSpPr>
          <p:spPr>
            <a:xfrm>
              <a:off x="3217858" y="4937666"/>
              <a:ext cx="363828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solid"/>
              <a:headEnd type="none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3215032" y="2278764"/>
              <a:ext cx="0" cy="2638662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solid"/>
              <a:headEnd type="none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ounded Rectangular Callout 80"/>
          <p:cNvSpPr/>
          <p:nvPr/>
        </p:nvSpPr>
        <p:spPr>
          <a:xfrm>
            <a:off x="7394586" y="1631848"/>
            <a:ext cx="2273234" cy="934636"/>
          </a:xfrm>
          <a:prstGeom prst="wedgeRoundRectCallout">
            <a:avLst>
              <a:gd name="adj1" fmla="val -69281"/>
              <a:gd name="adj2" fmla="val 125444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Image-A Pixel: (5,1)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WC: (60, 20)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2" name="Rounded Rectangular Callout 81"/>
          <p:cNvSpPr/>
          <p:nvPr/>
        </p:nvSpPr>
        <p:spPr>
          <a:xfrm>
            <a:off x="8123237" y="2503583"/>
            <a:ext cx="2037345" cy="784357"/>
          </a:xfrm>
          <a:prstGeom prst="wedgeRoundRectCallout">
            <a:avLst>
              <a:gd name="adj1" fmla="val -109618"/>
              <a:gd name="adj2" fmla="val 49984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Image-B Pixel: (1, </a:t>
            </a:r>
            <a:r>
              <a:rPr lang="en-US" sz="1600" dirty="0">
                <a:solidFill>
                  <a:schemeClr val="tx1"/>
                </a:solidFill>
              </a:rPr>
              <a:t>3</a:t>
            </a:r>
            <a:r>
              <a:rPr lang="en-US" sz="1600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WC: (60, 20)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7423044" y="1569191"/>
            <a:ext cx="2905017" cy="1698821"/>
          </a:xfrm>
          <a:prstGeom prst="roundRect">
            <a:avLst/>
          </a:prstGeom>
          <a:noFill/>
          <a:ln w="635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ed Rectangle 93"/>
          <p:cNvSpPr/>
          <p:nvPr/>
        </p:nvSpPr>
        <p:spPr>
          <a:xfrm>
            <a:off x="6680851" y="2935445"/>
            <a:ext cx="581169" cy="623870"/>
          </a:xfrm>
          <a:prstGeom prst="roundRect">
            <a:avLst/>
          </a:prstGeom>
          <a:solidFill>
            <a:schemeClr val="bg1">
              <a:alpha val="57000"/>
            </a:schemeClr>
          </a:solidFill>
          <a:ln w="635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832222" y="2354940"/>
            <a:ext cx="3792221" cy="2246769"/>
          </a:xfrm>
          <a:prstGeom prst="rect">
            <a:avLst/>
          </a:prstGeom>
          <a:solidFill>
            <a:schemeClr val="tx2">
              <a:lumMod val="20000"/>
              <a:lumOff val="80000"/>
              <a:alpha val="9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Image-A space</a:t>
            </a:r>
            <a:r>
              <a:rPr lang="en-US" sz="2000" dirty="0" smtClean="0"/>
              <a:t>: pixel (5,1)</a:t>
            </a:r>
          </a:p>
          <a:p>
            <a:r>
              <a:rPr lang="en-US" sz="2000" b="1" dirty="0" smtClean="0"/>
              <a:t>WC space</a:t>
            </a:r>
            <a:r>
              <a:rPr lang="en-US" sz="2000" dirty="0" smtClean="0"/>
              <a:t>: (60, 20)</a:t>
            </a:r>
          </a:p>
          <a:p>
            <a:r>
              <a:rPr lang="en-US" sz="2000" b="1" dirty="0" smtClean="0"/>
              <a:t>Image-B space</a:t>
            </a:r>
            <a:r>
              <a:rPr lang="en-US" sz="2000" dirty="0" smtClean="0"/>
              <a:t>: pixel (1, 3)</a:t>
            </a:r>
          </a:p>
          <a:p>
            <a:endParaRPr lang="en-US" sz="2000" dirty="0"/>
          </a:p>
          <a:p>
            <a:r>
              <a:rPr lang="en-US" sz="2000" dirty="0" smtClean="0"/>
              <a:t>Per-pixel collision Algorithm test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    Image-A pixel (5,1) against          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    Image-B pixel (1,3)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5875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9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algorithm again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29" y="2949547"/>
            <a:ext cx="9896475" cy="3200400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6126055" y="82430"/>
            <a:ext cx="4351430" cy="3959957"/>
            <a:chOff x="7416187" y="-364776"/>
            <a:chExt cx="4351430" cy="3959957"/>
          </a:xfrm>
        </p:grpSpPr>
        <p:grpSp>
          <p:nvGrpSpPr>
            <p:cNvPr id="61" name="Group 60"/>
            <p:cNvGrpSpPr/>
            <p:nvPr/>
          </p:nvGrpSpPr>
          <p:grpSpPr>
            <a:xfrm>
              <a:off x="7416187" y="-364776"/>
              <a:ext cx="4351430" cy="3959957"/>
              <a:chOff x="6848858" y="1310516"/>
              <a:chExt cx="4351430" cy="3959957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7199161" y="1310516"/>
                <a:ext cx="3290811" cy="3038165"/>
                <a:chOff x="6710900" y="2427392"/>
                <a:chExt cx="3290811" cy="3038165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3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12625" y="2427392"/>
                  <a:ext cx="3038165" cy="3038165"/>
                </a:xfrm>
                <a:prstGeom prst="rect">
                  <a:avLst/>
                </a:prstGeom>
              </p:spPr>
            </p:pic>
            <p:grpSp>
              <p:nvGrpSpPr>
                <p:cNvPr id="7" name="Group 6"/>
                <p:cNvGrpSpPr/>
                <p:nvPr/>
              </p:nvGrpSpPr>
              <p:grpSpPr>
                <a:xfrm>
                  <a:off x="6710900" y="2581620"/>
                  <a:ext cx="3290811" cy="2729707"/>
                  <a:chOff x="6824366" y="863224"/>
                  <a:chExt cx="3290811" cy="2729707"/>
                </a:xfrm>
              </p:grpSpPr>
              <p:grpSp>
                <p:nvGrpSpPr>
                  <p:cNvPr id="8" name="Group 7"/>
                  <p:cNvGrpSpPr/>
                  <p:nvPr/>
                </p:nvGrpSpPr>
                <p:grpSpPr>
                  <a:xfrm>
                    <a:off x="6824366" y="863224"/>
                    <a:ext cx="3290810" cy="544540"/>
                    <a:chOff x="6824366" y="863224"/>
                    <a:chExt cx="3290810" cy="544540"/>
                  </a:xfrm>
                </p:grpSpPr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6824366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73736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" name="Rectangle 38"/>
                    <p:cNvSpPr/>
                    <p:nvPr/>
                  </p:nvSpPr>
                  <p:spPr>
                    <a:xfrm>
                      <a:off x="792295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" name="Rectangle 39"/>
                    <p:cNvSpPr/>
                    <p:nvPr/>
                  </p:nvSpPr>
                  <p:spPr>
                    <a:xfrm>
                      <a:off x="8472254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" name="Rectangle 40"/>
                    <p:cNvSpPr/>
                    <p:nvPr/>
                  </p:nvSpPr>
                  <p:spPr>
                    <a:xfrm>
                      <a:off x="902154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" name="Rectangle 41"/>
                    <p:cNvSpPr/>
                    <p:nvPr/>
                  </p:nvSpPr>
                  <p:spPr>
                    <a:xfrm>
                      <a:off x="95683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9" name="Group 8"/>
                  <p:cNvGrpSpPr/>
                  <p:nvPr/>
                </p:nvGrpSpPr>
                <p:grpSpPr>
                  <a:xfrm>
                    <a:off x="6824366" y="1422203"/>
                    <a:ext cx="3290810" cy="544540"/>
                    <a:chOff x="6824366" y="863224"/>
                    <a:chExt cx="3290810" cy="544540"/>
                  </a:xfrm>
                </p:grpSpPr>
                <p:sp>
                  <p:nvSpPr>
                    <p:cNvPr id="31" name="Rectangle 30"/>
                    <p:cNvSpPr/>
                    <p:nvPr/>
                  </p:nvSpPr>
                  <p:spPr>
                    <a:xfrm>
                      <a:off x="6824366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2" name="Rectangle 31"/>
                    <p:cNvSpPr/>
                    <p:nvPr/>
                  </p:nvSpPr>
                  <p:spPr>
                    <a:xfrm>
                      <a:off x="73736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" name="Rectangle 32"/>
                    <p:cNvSpPr/>
                    <p:nvPr/>
                  </p:nvSpPr>
                  <p:spPr>
                    <a:xfrm>
                      <a:off x="792295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" name="Rectangle 33"/>
                    <p:cNvSpPr/>
                    <p:nvPr/>
                  </p:nvSpPr>
                  <p:spPr>
                    <a:xfrm>
                      <a:off x="8472254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" name="Rectangle 34"/>
                    <p:cNvSpPr/>
                    <p:nvPr/>
                  </p:nvSpPr>
                  <p:spPr>
                    <a:xfrm>
                      <a:off x="902154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95683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0" name="Group 9"/>
                  <p:cNvGrpSpPr/>
                  <p:nvPr/>
                </p:nvGrpSpPr>
                <p:grpSpPr>
                  <a:xfrm>
                    <a:off x="6824367" y="1960971"/>
                    <a:ext cx="3290810" cy="544540"/>
                    <a:chOff x="6824366" y="863224"/>
                    <a:chExt cx="3290810" cy="544540"/>
                  </a:xfrm>
                </p:grpSpPr>
                <p:sp>
                  <p:nvSpPr>
                    <p:cNvPr id="25" name="Rectangle 24"/>
                    <p:cNvSpPr/>
                    <p:nvPr/>
                  </p:nvSpPr>
                  <p:spPr>
                    <a:xfrm>
                      <a:off x="6824366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" name="Rectangle 25"/>
                    <p:cNvSpPr/>
                    <p:nvPr/>
                  </p:nvSpPr>
                  <p:spPr>
                    <a:xfrm>
                      <a:off x="73736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" name="Rectangle 26"/>
                    <p:cNvSpPr/>
                    <p:nvPr/>
                  </p:nvSpPr>
                  <p:spPr>
                    <a:xfrm>
                      <a:off x="792295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" name="Rectangle 27"/>
                    <p:cNvSpPr/>
                    <p:nvPr/>
                  </p:nvSpPr>
                  <p:spPr>
                    <a:xfrm>
                      <a:off x="8472254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" name="Rectangle 28"/>
                    <p:cNvSpPr/>
                    <p:nvPr/>
                  </p:nvSpPr>
                  <p:spPr>
                    <a:xfrm>
                      <a:off x="902154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0" name="Rectangle 29"/>
                    <p:cNvSpPr/>
                    <p:nvPr/>
                  </p:nvSpPr>
                  <p:spPr>
                    <a:xfrm>
                      <a:off x="95683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" name="Group 10"/>
                  <p:cNvGrpSpPr/>
                  <p:nvPr/>
                </p:nvGrpSpPr>
                <p:grpSpPr>
                  <a:xfrm>
                    <a:off x="6824367" y="2503851"/>
                    <a:ext cx="3290810" cy="544540"/>
                    <a:chOff x="6824366" y="863224"/>
                    <a:chExt cx="3290810" cy="544540"/>
                  </a:xfrm>
                </p:grpSpPr>
                <p:sp>
                  <p:nvSpPr>
                    <p:cNvPr id="19" name="Rectangle 18"/>
                    <p:cNvSpPr/>
                    <p:nvPr/>
                  </p:nvSpPr>
                  <p:spPr>
                    <a:xfrm>
                      <a:off x="6824366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" name="Rectangle 19"/>
                    <p:cNvSpPr/>
                    <p:nvPr/>
                  </p:nvSpPr>
                  <p:spPr>
                    <a:xfrm>
                      <a:off x="73736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" name="Rectangle 20"/>
                    <p:cNvSpPr/>
                    <p:nvPr/>
                  </p:nvSpPr>
                  <p:spPr>
                    <a:xfrm>
                      <a:off x="792295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" name="Rectangle 21"/>
                    <p:cNvSpPr/>
                    <p:nvPr/>
                  </p:nvSpPr>
                  <p:spPr>
                    <a:xfrm>
                      <a:off x="8472254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" name="Rectangle 22"/>
                    <p:cNvSpPr/>
                    <p:nvPr/>
                  </p:nvSpPr>
                  <p:spPr>
                    <a:xfrm>
                      <a:off x="902154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" name="Rectangle 23"/>
                    <p:cNvSpPr/>
                    <p:nvPr/>
                  </p:nvSpPr>
                  <p:spPr>
                    <a:xfrm>
                      <a:off x="95683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" name="Group 11"/>
                  <p:cNvGrpSpPr/>
                  <p:nvPr/>
                </p:nvGrpSpPr>
                <p:grpSpPr>
                  <a:xfrm>
                    <a:off x="6824366" y="3048391"/>
                    <a:ext cx="3290810" cy="544540"/>
                    <a:chOff x="6824366" y="863224"/>
                    <a:chExt cx="3290810" cy="544540"/>
                  </a:xfrm>
                </p:grpSpPr>
                <p:sp>
                  <p:nvSpPr>
                    <p:cNvPr id="13" name="Rectangle 12"/>
                    <p:cNvSpPr/>
                    <p:nvPr/>
                  </p:nvSpPr>
                  <p:spPr>
                    <a:xfrm>
                      <a:off x="6824366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" name="Rectangle 13"/>
                    <p:cNvSpPr/>
                    <p:nvPr/>
                  </p:nvSpPr>
                  <p:spPr>
                    <a:xfrm>
                      <a:off x="73736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" name="Rectangle 14"/>
                    <p:cNvSpPr/>
                    <p:nvPr/>
                  </p:nvSpPr>
                  <p:spPr>
                    <a:xfrm>
                      <a:off x="792295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" name="Rectangle 15"/>
                    <p:cNvSpPr/>
                    <p:nvPr/>
                  </p:nvSpPr>
                  <p:spPr>
                    <a:xfrm>
                      <a:off x="8472254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" name="Rectangle 16"/>
                    <p:cNvSpPr/>
                    <p:nvPr/>
                  </p:nvSpPr>
                  <p:spPr>
                    <a:xfrm>
                      <a:off x="902154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" name="Rectangle 17"/>
                    <p:cNvSpPr/>
                    <p:nvPr/>
                  </p:nvSpPr>
                  <p:spPr>
                    <a:xfrm>
                      <a:off x="95683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43" name="Group 42"/>
              <p:cNvGrpSpPr/>
              <p:nvPr/>
            </p:nvGrpSpPr>
            <p:grpSpPr>
              <a:xfrm>
                <a:off x="9232839" y="3099745"/>
                <a:ext cx="1967449" cy="2170728"/>
                <a:chOff x="8536527" y="-433030"/>
                <a:chExt cx="1967449" cy="2170728"/>
              </a:xfrm>
            </p:grpSpPr>
            <p:pic>
              <p:nvPicPr>
                <p:cNvPr id="44" name="Picture 43"/>
                <p:cNvPicPr>
                  <a:picLocks noChangeAspect="1"/>
                </p:cNvPicPr>
                <p:nvPr/>
              </p:nvPicPr>
              <p:blipFill>
                <a:blip r:embed="rId4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36527" y="-338317"/>
                  <a:ext cx="1967449" cy="1967449"/>
                </a:xfrm>
                <a:prstGeom prst="rect">
                  <a:avLst/>
                </a:prstGeom>
              </p:spPr>
            </p:pic>
            <p:sp>
              <p:nvSpPr>
                <p:cNvPr id="45" name="Rectangle 44"/>
                <p:cNvSpPr/>
                <p:nvPr/>
              </p:nvSpPr>
              <p:spPr>
                <a:xfrm>
                  <a:off x="8697551" y="-433030"/>
                  <a:ext cx="546814" cy="54454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9246845" y="-433030"/>
                  <a:ext cx="546814" cy="54454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>
                  <a:off x="9793659" y="-433030"/>
                  <a:ext cx="546814" cy="54454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>
                  <a:off x="8697552" y="105738"/>
                  <a:ext cx="546814" cy="54454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tangle 48"/>
                <p:cNvSpPr/>
                <p:nvPr/>
              </p:nvSpPr>
              <p:spPr>
                <a:xfrm>
                  <a:off x="9246846" y="105738"/>
                  <a:ext cx="546814" cy="54454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Rectangle 49"/>
                <p:cNvSpPr/>
                <p:nvPr/>
              </p:nvSpPr>
              <p:spPr>
                <a:xfrm>
                  <a:off x="9793660" y="105738"/>
                  <a:ext cx="546814" cy="54454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ctangle 50"/>
                <p:cNvSpPr/>
                <p:nvPr/>
              </p:nvSpPr>
              <p:spPr>
                <a:xfrm>
                  <a:off x="8697552" y="648618"/>
                  <a:ext cx="546814" cy="54454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>
                  <a:off x="9246846" y="648618"/>
                  <a:ext cx="546814" cy="54454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>
                  <a:off x="9793660" y="648618"/>
                  <a:ext cx="546814" cy="54454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>
                  <a:off x="8697551" y="1193158"/>
                  <a:ext cx="546814" cy="54454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>
                  <a:off x="9246845" y="1193158"/>
                  <a:ext cx="546814" cy="54454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9793659" y="1193158"/>
                  <a:ext cx="546814" cy="54454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7" name="Group 56"/>
              <p:cNvGrpSpPr/>
              <p:nvPr/>
            </p:nvGrpSpPr>
            <p:grpSpPr>
              <a:xfrm>
                <a:off x="6848858" y="1871624"/>
                <a:ext cx="3641114" cy="2658902"/>
                <a:chOff x="3215032" y="2278764"/>
                <a:chExt cx="3641114" cy="2658902"/>
              </a:xfrm>
            </p:grpSpPr>
            <p:cxnSp>
              <p:nvCxnSpPr>
                <p:cNvPr id="58" name="Straight Arrow Connector 57"/>
                <p:cNvCxnSpPr/>
                <p:nvPr/>
              </p:nvCxnSpPr>
              <p:spPr>
                <a:xfrm>
                  <a:off x="3217858" y="4937666"/>
                  <a:ext cx="3638288" cy="0"/>
                </a:xfrm>
                <a:prstGeom prst="straightConnector1">
                  <a:avLst/>
                </a:prstGeom>
                <a:ln w="41275">
                  <a:solidFill>
                    <a:schemeClr val="tx1"/>
                  </a:solidFill>
                  <a:prstDash val="solid"/>
                  <a:headEnd type="none" w="sm" len="sm"/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/>
                <p:cNvCxnSpPr/>
                <p:nvPr/>
              </p:nvCxnSpPr>
              <p:spPr>
                <a:xfrm flipV="1">
                  <a:off x="3215032" y="2278764"/>
                  <a:ext cx="0" cy="2638662"/>
                </a:xfrm>
                <a:prstGeom prst="straightConnector1">
                  <a:avLst/>
                </a:prstGeom>
                <a:ln w="41275">
                  <a:solidFill>
                    <a:schemeClr val="tx1"/>
                  </a:solidFill>
                  <a:prstDash val="solid"/>
                  <a:headEnd type="none" w="sm" len="sm"/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2" name="Rounded Rectangle 61"/>
            <p:cNvSpPr/>
            <p:nvPr/>
          </p:nvSpPr>
          <p:spPr>
            <a:xfrm>
              <a:off x="10496401" y="1391244"/>
              <a:ext cx="581169" cy="623870"/>
            </a:xfrm>
            <a:prstGeom prst="roundRect">
              <a:avLst/>
            </a:prstGeom>
            <a:solidFill>
              <a:schemeClr val="bg1">
                <a:alpha val="57000"/>
              </a:schemeClr>
            </a:solidFill>
            <a:ln w="635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9128680" y="-126068"/>
            <a:ext cx="2974150" cy="1815882"/>
          </a:xfrm>
          <a:prstGeom prst="rect">
            <a:avLst/>
          </a:prstGeom>
          <a:solidFill>
            <a:schemeClr val="tx2">
              <a:lumMod val="20000"/>
              <a:lumOff val="80000"/>
              <a:alpha val="9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Image-A space</a:t>
            </a:r>
            <a:r>
              <a:rPr lang="en-US" sz="1600" dirty="0" smtClean="0"/>
              <a:t>: pixel (5,1)</a:t>
            </a:r>
          </a:p>
          <a:p>
            <a:r>
              <a:rPr lang="en-US" sz="1600" b="1" dirty="0" smtClean="0"/>
              <a:t>WC space</a:t>
            </a:r>
            <a:r>
              <a:rPr lang="en-US" sz="1600" dirty="0" smtClean="0"/>
              <a:t>: (60, 20)</a:t>
            </a:r>
          </a:p>
          <a:p>
            <a:r>
              <a:rPr lang="en-US" sz="1600" b="1" dirty="0" smtClean="0"/>
              <a:t>Image-B space</a:t>
            </a:r>
            <a:r>
              <a:rPr lang="en-US" sz="1600" dirty="0" smtClean="0"/>
              <a:t>: pixel (1, 3)</a:t>
            </a:r>
          </a:p>
          <a:p>
            <a:endParaRPr lang="en-US" sz="1600" dirty="0"/>
          </a:p>
          <a:p>
            <a:r>
              <a:rPr lang="en-US" sz="1600" dirty="0" smtClean="0"/>
              <a:t>Per-pixel collision Algorithm test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    Image-A pixel (5,1) against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    Image-B pixel (1,3)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0892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Per-pixel accurate collision: run time?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Runtime:</a:t>
            </a:r>
          </a:p>
          <a:p>
            <a:pPr lvl="1"/>
            <a:r>
              <a:rPr lang="en-US" dirty="0" smtClean="0"/>
              <a:t>Worst case: O(W x H)</a:t>
            </a:r>
          </a:p>
          <a:p>
            <a:pPr lvl="2"/>
            <a:r>
              <a:rPr lang="en-US" dirty="0" err="1" smtClean="0"/>
              <a:t>WxH</a:t>
            </a:r>
            <a:r>
              <a:rPr lang="en-US" dirty="0" smtClean="0"/>
              <a:t> is the resolution of Image A</a:t>
            </a:r>
          </a:p>
          <a:p>
            <a:pPr lvl="1"/>
            <a:r>
              <a:rPr lang="en-US" dirty="0" smtClean="0"/>
              <a:t>Choose Image-A wisely!!</a:t>
            </a:r>
          </a:p>
          <a:p>
            <a:pPr lvl="2"/>
            <a:r>
              <a:rPr lang="en-US" dirty="0" smtClean="0"/>
              <a:t>Collision between a small projectile (16x32) and the hero (128x64)!</a:t>
            </a:r>
          </a:p>
          <a:p>
            <a:r>
              <a:rPr lang="en-US" dirty="0" smtClean="0"/>
              <a:t>Memory complexity?</a:t>
            </a:r>
          </a:p>
          <a:p>
            <a:pPr lvl="1"/>
            <a:r>
              <a:rPr lang="en-US" dirty="0" smtClean="0"/>
              <a:t>CPU need to have access to color!</a:t>
            </a:r>
          </a:p>
          <a:p>
            <a:pPr lvl="1"/>
            <a:r>
              <a:rPr lang="en-US" dirty="0" smtClean="0"/>
              <a:t>For both images!</a:t>
            </a:r>
          </a:p>
          <a:p>
            <a:pPr lvl="1"/>
            <a:r>
              <a:rPr lang="en-US" dirty="0" smtClean="0"/>
              <a:t>O(W x H): of the larger image! </a:t>
            </a:r>
          </a:p>
          <a:p>
            <a:pPr lvl="1"/>
            <a:r>
              <a:rPr lang="en-US" dirty="0" smtClean="0"/>
              <a:t>Expensive memory!</a:t>
            </a:r>
          </a:p>
        </p:txBody>
      </p:sp>
    </p:spTree>
    <p:extLst>
      <p:ext uri="{BB962C8B-B14F-4D97-AF65-F5344CB8AC3E}">
        <p14:creationId xmlns:p14="http://schemas.microsoft.com/office/powerpoint/2010/main" val="387471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Questions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 </a:t>
            </a:r>
            <a:r>
              <a:rPr lang="en-US" dirty="0" err="1" smtClean="0"/>
              <a:t>TextureRenderable</a:t>
            </a:r>
            <a:r>
              <a:rPr lang="en-US" dirty="0" smtClean="0"/>
              <a:t>-A</a:t>
            </a:r>
          </a:p>
          <a:p>
            <a:pPr lvl="1"/>
            <a:r>
              <a:rPr lang="en-US" dirty="0" smtClean="0"/>
              <a:t>Texture resolution 10x20 </a:t>
            </a:r>
            <a:r>
              <a:rPr lang="en-US" dirty="0" err="1" smtClean="0"/>
              <a:t>texels</a:t>
            </a:r>
            <a:endParaRPr lang="en-US" dirty="0" smtClean="0"/>
          </a:p>
          <a:p>
            <a:pPr lvl="1"/>
            <a:r>
              <a:rPr lang="en-US" dirty="0" err="1" smtClean="0"/>
              <a:t>Xform</a:t>
            </a:r>
            <a:r>
              <a:rPr lang="en-US" dirty="0" smtClean="0"/>
              <a:t>: Position (15, 20), Size(20, 40)</a:t>
            </a:r>
          </a:p>
          <a:p>
            <a:pPr lvl="1"/>
            <a:r>
              <a:rPr lang="en-US" dirty="0" smtClean="0"/>
              <a:t>P</a:t>
            </a:r>
            <a:r>
              <a:rPr lang="en-US" baseline="-25000" dirty="0" smtClean="0"/>
              <a:t>(7,9)</a:t>
            </a:r>
            <a:r>
              <a:rPr lang="en-US" dirty="0" smtClean="0"/>
              <a:t> = The WC location of </a:t>
            </a:r>
            <a:r>
              <a:rPr lang="en-US" dirty="0" err="1" smtClean="0"/>
              <a:t>texel</a:t>
            </a:r>
            <a:r>
              <a:rPr lang="en-US" dirty="0" smtClean="0"/>
              <a:t> (7, 9), what is this?</a:t>
            </a:r>
          </a:p>
          <a:p>
            <a:r>
              <a:rPr lang="en-US" dirty="0" smtClean="0"/>
              <a:t>In the same world, I have </a:t>
            </a:r>
            <a:r>
              <a:rPr lang="en-US" dirty="0" err="1" smtClean="0"/>
              <a:t>TextureRenderable</a:t>
            </a:r>
            <a:r>
              <a:rPr lang="en-US" dirty="0" smtClean="0"/>
              <a:t>-B:</a:t>
            </a:r>
          </a:p>
          <a:p>
            <a:pPr lvl="1"/>
            <a:r>
              <a:rPr lang="en-US" dirty="0" smtClean="0"/>
              <a:t>Texture resolution 20x30 </a:t>
            </a:r>
            <a:r>
              <a:rPr lang="en-US" dirty="0" err="1" smtClean="0"/>
              <a:t>texels</a:t>
            </a:r>
            <a:endParaRPr lang="en-US" dirty="0" smtClean="0"/>
          </a:p>
          <a:p>
            <a:pPr lvl="1"/>
            <a:r>
              <a:rPr lang="en-US" dirty="0" err="1" smtClean="0"/>
              <a:t>Xform</a:t>
            </a:r>
            <a:r>
              <a:rPr lang="en-US" dirty="0" smtClean="0"/>
              <a:t>: Position (10, 10), Size(40, 60)</a:t>
            </a:r>
          </a:p>
          <a:p>
            <a:pPr lvl="1"/>
            <a:r>
              <a:rPr lang="en-US" dirty="0" smtClean="0"/>
              <a:t>What is the (k, l) index of P</a:t>
            </a:r>
            <a:r>
              <a:rPr lang="en-US" baseline="-25000" dirty="0" smtClean="0"/>
              <a:t>(7,9)</a:t>
            </a:r>
          </a:p>
          <a:p>
            <a:r>
              <a:rPr lang="en-US" dirty="0"/>
              <a:t>If, we replace all numbers with symbols:</a:t>
            </a:r>
          </a:p>
          <a:p>
            <a:pPr lvl="1"/>
            <a:r>
              <a:rPr lang="en-US" dirty="0"/>
              <a:t>Texture resolution: M</a:t>
            </a:r>
            <a:r>
              <a:rPr lang="en-US" baseline="-25000" dirty="0"/>
              <a:t>A</a:t>
            </a:r>
            <a:r>
              <a:rPr lang="en-US" dirty="0"/>
              <a:t> x N</a:t>
            </a:r>
            <a:r>
              <a:rPr lang="en-US" baseline="-25000" dirty="0"/>
              <a:t>A</a:t>
            </a:r>
            <a:r>
              <a:rPr lang="en-US" dirty="0"/>
              <a:t> , WC </a:t>
            </a:r>
            <a:r>
              <a:rPr lang="en-US" dirty="0" err="1"/>
              <a:t>Locaiton</a:t>
            </a:r>
            <a:r>
              <a:rPr lang="en-US" dirty="0"/>
              <a:t>/Size: (x</a:t>
            </a:r>
            <a:r>
              <a:rPr lang="en-US" baseline="-25000" dirty="0"/>
              <a:t>A</a:t>
            </a:r>
            <a:r>
              <a:rPr lang="en-US" dirty="0"/>
              <a:t>, </a:t>
            </a:r>
            <a:r>
              <a:rPr lang="en-US" dirty="0" err="1"/>
              <a:t>y</a:t>
            </a:r>
            <a:r>
              <a:rPr lang="en-US" baseline="-25000" dirty="0" err="1"/>
              <a:t>A</a:t>
            </a:r>
            <a:r>
              <a:rPr lang="en-US" dirty="0"/>
              <a:t>) and, W</a:t>
            </a:r>
            <a:r>
              <a:rPr lang="en-US" baseline="-25000" dirty="0"/>
              <a:t>A</a:t>
            </a:r>
            <a:r>
              <a:rPr lang="en-US" dirty="0"/>
              <a:t> x </a:t>
            </a:r>
            <a:r>
              <a:rPr lang="en-US" dirty="0" smtClean="0"/>
              <a:t>H</a:t>
            </a:r>
            <a:r>
              <a:rPr lang="en-US" baseline="-25000" dirty="0" smtClean="0"/>
              <a:t>A</a:t>
            </a:r>
          </a:p>
          <a:p>
            <a:pPr lvl="1"/>
            <a:r>
              <a:rPr lang="en-US" dirty="0"/>
              <a:t>Texture resolution: </a:t>
            </a:r>
            <a:r>
              <a:rPr lang="en-US" dirty="0" smtClean="0"/>
              <a:t>M</a:t>
            </a:r>
            <a:r>
              <a:rPr lang="en-US" baseline="-25000" dirty="0" smtClean="0"/>
              <a:t>B</a:t>
            </a:r>
            <a:r>
              <a:rPr lang="en-US" dirty="0" smtClean="0"/>
              <a:t> </a:t>
            </a:r>
            <a:r>
              <a:rPr lang="en-US" dirty="0"/>
              <a:t>x </a:t>
            </a:r>
            <a:r>
              <a:rPr lang="en-US" dirty="0" smtClean="0"/>
              <a:t>N</a:t>
            </a:r>
            <a:r>
              <a:rPr lang="en-US" baseline="-25000" dirty="0" smtClean="0"/>
              <a:t>B</a:t>
            </a:r>
            <a:r>
              <a:rPr lang="en-US" dirty="0" smtClean="0"/>
              <a:t> </a:t>
            </a:r>
            <a:r>
              <a:rPr lang="en-US" dirty="0"/>
              <a:t>, WC </a:t>
            </a:r>
            <a:r>
              <a:rPr lang="en-US" dirty="0" err="1"/>
              <a:t>Locaiton</a:t>
            </a:r>
            <a:r>
              <a:rPr lang="en-US" dirty="0"/>
              <a:t>/Size: (</a:t>
            </a:r>
            <a:r>
              <a:rPr lang="en-US" dirty="0" smtClean="0"/>
              <a:t>x</a:t>
            </a:r>
            <a:r>
              <a:rPr lang="en-US" baseline="-25000" dirty="0" smtClean="0"/>
              <a:t>B</a:t>
            </a:r>
            <a:r>
              <a:rPr lang="en-US" dirty="0" smtClean="0"/>
              <a:t>, </a:t>
            </a:r>
            <a:r>
              <a:rPr lang="en-US" dirty="0" err="1" smtClean="0"/>
              <a:t>y</a:t>
            </a:r>
            <a:r>
              <a:rPr lang="en-US" baseline="-25000" dirty="0" err="1" smtClean="0"/>
              <a:t>B</a:t>
            </a:r>
            <a:r>
              <a:rPr lang="en-US" dirty="0" smtClean="0"/>
              <a:t>) </a:t>
            </a:r>
            <a:r>
              <a:rPr lang="en-US" dirty="0"/>
              <a:t>and, </a:t>
            </a:r>
            <a:r>
              <a:rPr lang="en-US" dirty="0" smtClean="0"/>
              <a:t>W</a:t>
            </a:r>
            <a:r>
              <a:rPr lang="en-US" baseline="-25000" dirty="0" smtClean="0"/>
              <a:t>B</a:t>
            </a:r>
            <a:r>
              <a:rPr lang="en-US" dirty="0" smtClean="0"/>
              <a:t> </a:t>
            </a:r>
            <a:r>
              <a:rPr lang="en-US" dirty="0"/>
              <a:t>x </a:t>
            </a:r>
            <a:r>
              <a:rPr lang="en-US" dirty="0" smtClean="0"/>
              <a:t>H</a:t>
            </a:r>
            <a:r>
              <a:rPr lang="en-US" baseline="-25000" dirty="0" smtClean="0"/>
              <a:t>B</a:t>
            </a:r>
            <a:endParaRPr lang="en-US" dirty="0"/>
          </a:p>
          <a:p>
            <a:pPr lvl="1"/>
            <a:r>
              <a:rPr lang="en-US" dirty="0"/>
              <a:t>Find </a:t>
            </a:r>
            <a:r>
              <a:rPr lang="en-US" dirty="0" smtClean="0"/>
              <a:t>(k, l) for each (i, j)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68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Questions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Given </a:t>
            </a:r>
            <a:r>
              <a:rPr lang="en-US" dirty="0" err="1" smtClean="0"/>
              <a:t>TextureRenderable</a:t>
            </a:r>
            <a:r>
              <a:rPr lang="en-US" dirty="0" smtClean="0"/>
              <a:t>-A</a:t>
            </a:r>
          </a:p>
          <a:p>
            <a:pPr lvl="1"/>
            <a:r>
              <a:rPr lang="en-US" dirty="0" smtClean="0"/>
              <a:t>Texture resolution 10x20 </a:t>
            </a:r>
            <a:r>
              <a:rPr lang="en-US" dirty="0" err="1" smtClean="0"/>
              <a:t>texels</a:t>
            </a:r>
            <a:endParaRPr lang="en-US" dirty="0" smtClean="0"/>
          </a:p>
          <a:p>
            <a:pPr lvl="1"/>
            <a:r>
              <a:rPr lang="en-US" dirty="0" err="1" smtClean="0"/>
              <a:t>Xform</a:t>
            </a:r>
            <a:r>
              <a:rPr lang="en-US" dirty="0" smtClean="0"/>
              <a:t>: Position (15, 20), Size(20, 40)</a:t>
            </a:r>
          </a:p>
          <a:p>
            <a:pPr lvl="1"/>
            <a:r>
              <a:rPr lang="en-US" dirty="0" smtClean="0"/>
              <a:t>P</a:t>
            </a:r>
            <a:r>
              <a:rPr lang="en-US" baseline="-25000" dirty="0" smtClean="0"/>
              <a:t>(7,9)</a:t>
            </a:r>
            <a:r>
              <a:rPr lang="en-US" dirty="0" smtClean="0"/>
              <a:t> = The WC location of </a:t>
            </a:r>
            <a:r>
              <a:rPr lang="en-US" dirty="0" err="1" smtClean="0"/>
              <a:t>texel</a:t>
            </a:r>
            <a:r>
              <a:rPr lang="en-US" dirty="0" smtClean="0"/>
              <a:t> (7, 9), what is this?</a:t>
            </a:r>
            <a:endParaRPr lang="en-US" dirty="0"/>
          </a:p>
          <a:p>
            <a:pPr marL="0" indent="0"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Width of one </a:t>
            </a:r>
            <a:r>
              <a:rPr lang="en-US" sz="2000" dirty="0" err="1" smtClean="0">
                <a:solidFill>
                  <a:srgbClr val="FF0000"/>
                </a:solidFill>
              </a:rPr>
              <a:t>texel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smtClean="0">
                <a:solidFill>
                  <a:srgbClr val="FF0000"/>
                </a:solidFill>
              </a:rPr>
              <a:t>in WC space: </a:t>
            </a:r>
            <a:r>
              <a:rPr lang="en-US" sz="2000" dirty="0" err="1">
                <a:solidFill>
                  <a:srgbClr val="FF0000"/>
                </a:solidFill>
              </a:rPr>
              <a:t>w</a:t>
            </a:r>
            <a:r>
              <a:rPr lang="en-US" sz="2000" baseline="-25000" dirty="0" err="1" smtClean="0">
                <a:solidFill>
                  <a:srgbClr val="FF0000"/>
                </a:solidFill>
              </a:rPr>
              <a:t>t</a:t>
            </a:r>
            <a:r>
              <a:rPr lang="en-US" sz="2000" dirty="0" smtClean="0">
                <a:solidFill>
                  <a:srgbClr val="FF0000"/>
                </a:solidFill>
              </a:rPr>
              <a:t> =20 / 10 = 2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Height of </a:t>
            </a:r>
            <a:r>
              <a:rPr lang="en-US" sz="2000" dirty="0">
                <a:solidFill>
                  <a:srgbClr val="FF0000"/>
                </a:solidFill>
              </a:rPr>
              <a:t>one </a:t>
            </a:r>
            <a:r>
              <a:rPr lang="en-US" sz="2000" dirty="0" err="1">
                <a:solidFill>
                  <a:srgbClr val="FF0000"/>
                </a:solidFill>
              </a:rPr>
              <a:t>texel</a:t>
            </a:r>
            <a:r>
              <a:rPr lang="en-US" sz="2000" dirty="0">
                <a:solidFill>
                  <a:srgbClr val="FF0000"/>
                </a:solidFill>
              </a:rPr>
              <a:t> in WC space: </a:t>
            </a:r>
            <a:r>
              <a:rPr lang="en-US" sz="2000" dirty="0" err="1" smtClean="0">
                <a:solidFill>
                  <a:srgbClr val="FF0000"/>
                </a:solidFill>
              </a:rPr>
              <a:t>h</a:t>
            </a:r>
            <a:r>
              <a:rPr lang="en-US" sz="2000" baseline="-25000" dirty="0" err="1" smtClean="0">
                <a:solidFill>
                  <a:srgbClr val="FF0000"/>
                </a:solidFill>
              </a:rPr>
              <a:t>t</a:t>
            </a:r>
            <a:r>
              <a:rPr lang="en-US" sz="2000" dirty="0" smtClean="0">
                <a:solidFill>
                  <a:srgbClr val="FF0000"/>
                </a:solidFill>
              </a:rPr>
              <a:t> =40 </a:t>
            </a:r>
            <a:r>
              <a:rPr lang="en-US" sz="2000" dirty="0">
                <a:solidFill>
                  <a:srgbClr val="FF0000"/>
                </a:solidFill>
              </a:rPr>
              <a:t>/ 2</a:t>
            </a:r>
            <a:r>
              <a:rPr lang="en-US" sz="2000" dirty="0" smtClean="0">
                <a:solidFill>
                  <a:srgbClr val="FF0000"/>
                </a:solidFill>
              </a:rPr>
              <a:t>0 </a:t>
            </a:r>
            <a:r>
              <a:rPr lang="en-US" sz="2000" dirty="0">
                <a:solidFill>
                  <a:srgbClr val="FF0000"/>
                </a:solidFill>
              </a:rPr>
              <a:t>= 2</a:t>
            </a:r>
            <a:endParaRPr lang="en-US" sz="20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In WC, Texel (7,9) is (7w</a:t>
            </a:r>
            <a:r>
              <a:rPr lang="en-US" sz="2000" baseline="-25000" dirty="0" smtClean="0">
                <a:solidFill>
                  <a:srgbClr val="FF0000"/>
                </a:solidFill>
              </a:rPr>
              <a:t>t</a:t>
            </a:r>
            <a:r>
              <a:rPr lang="en-US" sz="2000" dirty="0" smtClean="0">
                <a:solidFill>
                  <a:srgbClr val="FF0000"/>
                </a:solidFill>
              </a:rPr>
              <a:t>, 9h</a:t>
            </a:r>
            <a:r>
              <a:rPr lang="en-US" sz="2000" baseline="-25000" dirty="0" smtClean="0">
                <a:solidFill>
                  <a:srgbClr val="FF0000"/>
                </a:solidFill>
              </a:rPr>
              <a:t>t</a:t>
            </a:r>
            <a:r>
              <a:rPr lang="en-US" sz="2000" dirty="0" smtClean="0">
                <a:solidFill>
                  <a:srgbClr val="FF0000"/>
                </a:solidFill>
              </a:rPr>
              <a:t>) from the lower left corner of the </a:t>
            </a:r>
            <a:r>
              <a:rPr lang="en-US" sz="2000" dirty="0" err="1" smtClean="0">
                <a:solidFill>
                  <a:srgbClr val="FF0000"/>
                </a:solidFill>
              </a:rPr>
              <a:t>Renderable</a:t>
            </a:r>
            <a:endParaRPr lang="en-US" sz="20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Lower-left corner of the </a:t>
            </a:r>
            <a:r>
              <a:rPr lang="en-US" sz="2000" dirty="0" err="1" smtClean="0">
                <a:solidFill>
                  <a:srgbClr val="FF0000"/>
                </a:solidFill>
              </a:rPr>
              <a:t>Renderable</a:t>
            </a:r>
            <a:r>
              <a:rPr lang="en-US" sz="2000" dirty="0" smtClean="0">
                <a:solidFill>
                  <a:srgbClr val="FF0000"/>
                </a:solidFill>
              </a:rPr>
              <a:t>: (15 – 20/2, 20-40/2) = (5, 0)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Texel </a:t>
            </a:r>
            <a:r>
              <a:rPr lang="en-US" sz="2000" dirty="0">
                <a:solidFill>
                  <a:srgbClr val="FF0000"/>
                </a:solidFill>
              </a:rPr>
              <a:t>(7,9) is (7w</a:t>
            </a:r>
            <a:r>
              <a:rPr lang="en-US" sz="2000" baseline="-25000" dirty="0">
                <a:solidFill>
                  <a:srgbClr val="FF0000"/>
                </a:solidFill>
              </a:rPr>
              <a:t>t</a:t>
            </a:r>
            <a:r>
              <a:rPr lang="en-US" sz="2000" dirty="0">
                <a:solidFill>
                  <a:srgbClr val="FF0000"/>
                </a:solidFill>
              </a:rPr>
              <a:t>, 9h</a:t>
            </a:r>
            <a:r>
              <a:rPr lang="en-US" sz="2000" baseline="-25000" dirty="0">
                <a:solidFill>
                  <a:srgbClr val="FF0000"/>
                </a:solidFill>
              </a:rPr>
              <a:t>t</a:t>
            </a:r>
            <a:r>
              <a:rPr lang="en-US" sz="2000" dirty="0">
                <a:solidFill>
                  <a:srgbClr val="FF0000"/>
                </a:solidFill>
              </a:rPr>
              <a:t>) </a:t>
            </a:r>
            <a:r>
              <a:rPr lang="en-US" sz="2000" dirty="0" smtClean="0">
                <a:solidFill>
                  <a:srgbClr val="FF0000"/>
                </a:solidFill>
              </a:rPr>
              <a:t>+ (5, 0) = (7*2, 9*2) + (5, 0) = (14+5, 18) = (19, 18)</a:t>
            </a: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34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Questions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Given </a:t>
            </a:r>
            <a:r>
              <a:rPr lang="en-US" dirty="0" err="1" smtClean="0"/>
              <a:t>TextureRenderable</a:t>
            </a:r>
            <a:r>
              <a:rPr lang="en-US" dirty="0" smtClean="0"/>
              <a:t>-A 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baseline="-25000" dirty="0">
                <a:solidFill>
                  <a:srgbClr val="FF0000"/>
                </a:solidFill>
              </a:rPr>
              <a:t>(7,9)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 is </a:t>
            </a:r>
            <a:r>
              <a:rPr lang="en-US" dirty="0" smtClean="0">
                <a:solidFill>
                  <a:srgbClr val="FF0000"/>
                </a:solidFill>
              </a:rPr>
              <a:t>(19, 18)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/>
              <a:t>In the same world, I have </a:t>
            </a:r>
            <a:r>
              <a:rPr lang="en-US" dirty="0" err="1" smtClean="0"/>
              <a:t>TextureRenderable</a:t>
            </a:r>
            <a:r>
              <a:rPr lang="en-US" dirty="0" smtClean="0"/>
              <a:t>-B:</a:t>
            </a:r>
          </a:p>
          <a:p>
            <a:pPr lvl="1"/>
            <a:r>
              <a:rPr lang="en-US" dirty="0" smtClean="0"/>
              <a:t>Texture resolution 20x30 </a:t>
            </a:r>
            <a:r>
              <a:rPr lang="en-US" dirty="0" err="1" smtClean="0"/>
              <a:t>texels</a:t>
            </a:r>
            <a:endParaRPr lang="en-US" dirty="0" smtClean="0"/>
          </a:p>
          <a:p>
            <a:pPr lvl="1"/>
            <a:r>
              <a:rPr lang="en-US" dirty="0" err="1" smtClean="0"/>
              <a:t>Xform</a:t>
            </a:r>
            <a:r>
              <a:rPr lang="en-US" dirty="0" smtClean="0"/>
              <a:t>: Position (10, 10), Size(40, 60)</a:t>
            </a:r>
          </a:p>
          <a:p>
            <a:pPr lvl="1"/>
            <a:r>
              <a:rPr lang="en-US" dirty="0" smtClean="0"/>
              <a:t>What is the (k, l) index of P</a:t>
            </a:r>
            <a:r>
              <a:rPr lang="en-US" baseline="-25000" dirty="0" smtClean="0"/>
              <a:t>(7,9)</a:t>
            </a:r>
            <a:endParaRPr lang="en-US" baseline="-25000" dirty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Lower-left corner of B is: (10-40/2, 10-60/2) = (-10, -20)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P</a:t>
            </a:r>
            <a:r>
              <a:rPr lang="en-US" baseline="-25000" dirty="0" smtClean="0">
                <a:solidFill>
                  <a:srgbClr val="FF0000"/>
                </a:solidFill>
              </a:rPr>
              <a:t>(7,9</a:t>
            </a:r>
            <a:r>
              <a:rPr lang="en-US" baseline="-25000" dirty="0">
                <a:solidFill>
                  <a:srgbClr val="FF0000"/>
                </a:solidFill>
              </a:rPr>
              <a:t>) </a:t>
            </a:r>
            <a:r>
              <a:rPr lang="en-US" dirty="0">
                <a:solidFill>
                  <a:srgbClr val="FF0000"/>
                </a:solidFill>
              </a:rPr>
              <a:t> distant from </a:t>
            </a:r>
            <a:r>
              <a:rPr lang="en-US" dirty="0" smtClean="0">
                <a:solidFill>
                  <a:srgbClr val="FF0000"/>
                </a:solidFill>
              </a:rPr>
              <a:t>lower-left corner: (19-(-10), 18-(-20)) </a:t>
            </a:r>
            <a:r>
              <a:rPr lang="en-US" dirty="0">
                <a:solidFill>
                  <a:srgbClr val="FF0000"/>
                </a:solidFill>
              </a:rPr>
              <a:t>= </a:t>
            </a:r>
            <a:r>
              <a:rPr lang="en-US" dirty="0" smtClean="0">
                <a:solidFill>
                  <a:srgbClr val="FF0000"/>
                </a:solidFill>
              </a:rPr>
              <a:t>(29, 38)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% size covered in X/Y: (29/40,  38/60) = (0.725, 0.6333)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Index (k, l): (0.725 x 20, 0.633 x 30) = (14.5, 19)</a:t>
            </a:r>
            <a:endParaRPr lang="en-US" baseline="-25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aseline="-250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02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Questions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If, we replace all numbers with symbols:</a:t>
            </a:r>
          </a:p>
          <a:p>
            <a:pPr lvl="1"/>
            <a:r>
              <a:rPr lang="en-US" dirty="0" smtClean="0"/>
              <a:t>Texture </a:t>
            </a:r>
            <a:r>
              <a:rPr lang="en-US" dirty="0"/>
              <a:t>resolution </a:t>
            </a:r>
            <a:r>
              <a:rPr lang="en-US" dirty="0" smtClean="0"/>
              <a:t>10x20 </a:t>
            </a:r>
            <a:r>
              <a:rPr lang="en-US" b="1" dirty="0">
                <a:solidFill>
                  <a:srgbClr val="00B050"/>
                </a:solidFill>
              </a:rPr>
              <a:t>M</a:t>
            </a:r>
            <a:r>
              <a:rPr lang="en-US" b="1" baseline="-25000" dirty="0">
                <a:solidFill>
                  <a:srgbClr val="00B050"/>
                </a:solidFill>
              </a:rPr>
              <a:t>A </a:t>
            </a:r>
            <a:r>
              <a:rPr lang="en-US" b="1" dirty="0" smtClean="0">
                <a:solidFill>
                  <a:srgbClr val="00B050"/>
                </a:solidFill>
              </a:rPr>
              <a:t>x N</a:t>
            </a:r>
            <a:r>
              <a:rPr lang="en-US" b="1" baseline="-25000" dirty="0" smtClean="0">
                <a:solidFill>
                  <a:srgbClr val="00B050"/>
                </a:solidFill>
              </a:rPr>
              <a:t>A </a:t>
            </a:r>
            <a:r>
              <a:rPr lang="en-US" dirty="0" err="1" smtClean="0"/>
              <a:t>texels</a:t>
            </a:r>
            <a:endParaRPr lang="en-US" dirty="0"/>
          </a:p>
          <a:p>
            <a:pPr lvl="1"/>
            <a:r>
              <a:rPr lang="en-US" dirty="0" err="1"/>
              <a:t>Xform</a:t>
            </a:r>
            <a:r>
              <a:rPr lang="en-US" dirty="0"/>
              <a:t>: Position (15, 20</a:t>
            </a:r>
            <a:r>
              <a:rPr lang="en-US" dirty="0" smtClean="0"/>
              <a:t>)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(x</a:t>
            </a:r>
            <a:r>
              <a:rPr lang="en-US" b="1" baseline="-25000" dirty="0">
                <a:solidFill>
                  <a:srgbClr val="00B050"/>
                </a:solidFill>
              </a:rPr>
              <a:t>A</a:t>
            </a:r>
            <a:r>
              <a:rPr lang="en-US" b="1" dirty="0">
                <a:solidFill>
                  <a:srgbClr val="00B050"/>
                </a:solidFill>
              </a:rPr>
              <a:t>, </a:t>
            </a:r>
            <a:r>
              <a:rPr lang="en-US" b="1" dirty="0" err="1">
                <a:solidFill>
                  <a:srgbClr val="00B050"/>
                </a:solidFill>
              </a:rPr>
              <a:t>y</a:t>
            </a:r>
            <a:r>
              <a:rPr lang="en-US" b="1" baseline="-25000" dirty="0" err="1">
                <a:solidFill>
                  <a:srgbClr val="00B050"/>
                </a:solidFill>
              </a:rPr>
              <a:t>A</a:t>
            </a:r>
            <a:r>
              <a:rPr lang="en-US" b="1" dirty="0">
                <a:solidFill>
                  <a:srgbClr val="00B050"/>
                </a:solidFill>
              </a:rPr>
              <a:t>)</a:t>
            </a:r>
            <a:r>
              <a:rPr lang="en-US" dirty="0"/>
              <a:t> </a:t>
            </a:r>
            <a:r>
              <a:rPr lang="en-US" dirty="0" smtClean="0"/>
              <a:t>, </a:t>
            </a:r>
            <a:r>
              <a:rPr lang="en-US" dirty="0"/>
              <a:t>Size(20, 40</a:t>
            </a:r>
            <a:r>
              <a:rPr lang="en-US" dirty="0" smtClean="0"/>
              <a:t>) </a:t>
            </a:r>
            <a:r>
              <a:rPr lang="en-US" b="1" dirty="0">
                <a:solidFill>
                  <a:srgbClr val="00B050"/>
                </a:solidFill>
              </a:rPr>
              <a:t>W</a:t>
            </a:r>
            <a:r>
              <a:rPr lang="en-US" b="1" baseline="-25000" dirty="0">
                <a:solidFill>
                  <a:srgbClr val="00B050"/>
                </a:solidFill>
              </a:rPr>
              <a:t>A</a:t>
            </a:r>
            <a:r>
              <a:rPr lang="en-US" b="1" dirty="0">
                <a:solidFill>
                  <a:srgbClr val="00B050"/>
                </a:solidFill>
              </a:rPr>
              <a:t> x </a:t>
            </a:r>
            <a:r>
              <a:rPr lang="en-US" b="1" dirty="0" smtClean="0">
                <a:solidFill>
                  <a:srgbClr val="00B050"/>
                </a:solidFill>
              </a:rPr>
              <a:t>H</a:t>
            </a:r>
            <a:r>
              <a:rPr lang="en-US" b="1" baseline="-25000" dirty="0" smtClean="0">
                <a:solidFill>
                  <a:srgbClr val="00B050"/>
                </a:solidFill>
              </a:rPr>
              <a:t>A</a:t>
            </a:r>
            <a:endParaRPr lang="en-US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sz="2200" dirty="0" smtClean="0">
                <a:solidFill>
                  <a:srgbClr val="FF0000"/>
                </a:solidFill>
              </a:rPr>
              <a:t>Width </a:t>
            </a:r>
            <a:r>
              <a:rPr lang="en-US" sz="2200" dirty="0">
                <a:solidFill>
                  <a:srgbClr val="FF0000"/>
                </a:solidFill>
              </a:rPr>
              <a:t>of one </a:t>
            </a:r>
            <a:r>
              <a:rPr lang="en-US" sz="2200" dirty="0" err="1">
                <a:solidFill>
                  <a:srgbClr val="FF0000"/>
                </a:solidFill>
              </a:rPr>
              <a:t>texel</a:t>
            </a:r>
            <a:r>
              <a:rPr lang="en-US" sz="2200" dirty="0">
                <a:solidFill>
                  <a:srgbClr val="FF0000"/>
                </a:solidFill>
              </a:rPr>
              <a:t> in WC space: </a:t>
            </a:r>
            <a:r>
              <a:rPr lang="en-US" sz="2200" dirty="0" err="1">
                <a:solidFill>
                  <a:srgbClr val="FF0000"/>
                </a:solidFill>
              </a:rPr>
              <a:t>w</a:t>
            </a:r>
            <a:r>
              <a:rPr lang="en-US" sz="2200" baseline="-25000" dirty="0" err="1">
                <a:solidFill>
                  <a:srgbClr val="FF0000"/>
                </a:solidFill>
              </a:rPr>
              <a:t>t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smtClean="0">
                <a:solidFill>
                  <a:srgbClr val="FF0000"/>
                </a:solidFill>
              </a:rPr>
              <a:t>=20 </a:t>
            </a:r>
            <a:r>
              <a:rPr lang="en-US" sz="2200" dirty="0">
                <a:solidFill>
                  <a:srgbClr val="FF0000"/>
                </a:solidFill>
              </a:rPr>
              <a:t>/ </a:t>
            </a:r>
            <a:r>
              <a:rPr lang="en-US" sz="2200" dirty="0" smtClean="0">
                <a:solidFill>
                  <a:srgbClr val="FF0000"/>
                </a:solidFill>
              </a:rPr>
              <a:t>10 </a:t>
            </a:r>
            <a:r>
              <a:rPr lang="en-US" sz="2200" dirty="0">
                <a:solidFill>
                  <a:srgbClr val="FF0000"/>
                </a:solidFill>
              </a:rPr>
              <a:t>= 2</a:t>
            </a:r>
            <a:r>
              <a:rPr lang="en-US" sz="2200" dirty="0" smtClean="0">
                <a:solidFill>
                  <a:srgbClr val="FF0000"/>
                </a:solidFill>
              </a:rPr>
              <a:t> </a:t>
            </a:r>
            <a:r>
              <a:rPr lang="en-US" sz="2200" dirty="0" smtClean="0">
                <a:solidFill>
                  <a:srgbClr val="00B050"/>
                </a:solidFill>
                <a:sym typeface="Wingdings" panose="05000000000000000000" pitchFamily="2" charset="2"/>
              </a:rPr>
              <a:t> </a:t>
            </a:r>
            <a:r>
              <a:rPr lang="en-US" sz="2200" b="1" dirty="0" err="1" smtClean="0">
                <a:solidFill>
                  <a:srgbClr val="00B050"/>
                </a:solidFill>
              </a:rPr>
              <a:t>w</a:t>
            </a:r>
            <a:r>
              <a:rPr lang="en-US" sz="2200" b="1" baseline="-25000" dirty="0" err="1" smtClean="0">
                <a:solidFill>
                  <a:srgbClr val="00B050"/>
                </a:solidFill>
              </a:rPr>
              <a:t>t</a:t>
            </a:r>
            <a:r>
              <a:rPr lang="en-US" sz="2200" b="1" dirty="0" smtClean="0">
                <a:solidFill>
                  <a:srgbClr val="00B050"/>
                </a:solidFill>
              </a:rPr>
              <a:t> =</a:t>
            </a:r>
            <a:r>
              <a:rPr lang="en-US" sz="2200" b="1" dirty="0">
                <a:solidFill>
                  <a:srgbClr val="00B050"/>
                </a:solidFill>
              </a:rPr>
              <a:t> </a:t>
            </a:r>
            <a:r>
              <a:rPr lang="en-US" sz="2200" b="1" dirty="0" smtClean="0">
                <a:solidFill>
                  <a:srgbClr val="00B050"/>
                </a:solidFill>
              </a:rPr>
              <a:t>M</a:t>
            </a:r>
            <a:r>
              <a:rPr lang="en-US" sz="2200" b="1" baseline="-25000" dirty="0" smtClean="0">
                <a:solidFill>
                  <a:srgbClr val="00B050"/>
                </a:solidFill>
              </a:rPr>
              <a:t>A</a:t>
            </a:r>
            <a:r>
              <a:rPr lang="en-US" sz="2200" b="1" dirty="0" smtClean="0">
                <a:solidFill>
                  <a:srgbClr val="00B050"/>
                </a:solidFill>
              </a:rPr>
              <a:t> </a:t>
            </a:r>
            <a:r>
              <a:rPr lang="en-US" sz="2200" b="1" dirty="0">
                <a:solidFill>
                  <a:srgbClr val="00B050"/>
                </a:solidFill>
              </a:rPr>
              <a:t>/ W</a:t>
            </a:r>
            <a:r>
              <a:rPr lang="en-US" sz="2200" b="1" baseline="-25000" dirty="0" smtClean="0">
                <a:solidFill>
                  <a:srgbClr val="00B050"/>
                </a:solidFill>
              </a:rPr>
              <a:t>A</a:t>
            </a:r>
            <a:r>
              <a:rPr lang="en-US" sz="2200" dirty="0" smtClean="0">
                <a:solidFill>
                  <a:srgbClr val="FF0000"/>
                </a:solidFill>
              </a:rPr>
              <a:t> </a:t>
            </a:r>
            <a:endParaRPr lang="en-US" sz="2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FF0000"/>
                </a:solidFill>
              </a:rPr>
              <a:t>Height of one </a:t>
            </a:r>
            <a:r>
              <a:rPr lang="en-US" sz="2200" dirty="0" err="1">
                <a:solidFill>
                  <a:srgbClr val="FF0000"/>
                </a:solidFill>
              </a:rPr>
              <a:t>texel</a:t>
            </a:r>
            <a:r>
              <a:rPr lang="en-US" sz="2200" dirty="0">
                <a:solidFill>
                  <a:srgbClr val="FF0000"/>
                </a:solidFill>
              </a:rPr>
              <a:t> in WC space: </a:t>
            </a:r>
            <a:r>
              <a:rPr lang="en-US" sz="2200" dirty="0" err="1">
                <a:solidFill>
                  <a:srgbClr val="FF0000"/>
                </a:solidFill>
              </a:rPr>
              <a:t>h</a:t>
            </a:r>
            <a:r>
              <a:rPr lang="en-US" sz="2200" baseline="-25000" dirty="0" err="1">
                <a:solidFill>
                  <a:srgbClr val="FF0000"/>
                </a:solidFill>
              </a:rPr>
              <a:t>t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smtClean="0">
                <a:solidFill>
                  <a:srgbClr val="FF0000"/>
                </a:solidFill>
              </a:rPr>
              <a:t>=40 </a:t>
            </a:r>
            <a:r>
              <a:rPr lang="en-US" sz="2200" dirty="0">
                <a:solidFill>
                  <a:srgbClr val="FF0000"/>
                </a:solidFill>
              </a:rPr>
              <a:t>/ </a:t>
            </a:r>
            <a:r>
              <a:rPr lang="en-US" sz="2200" dirty="0" smtClean="0">
                <a:solidFill>
                  <a:srgbClr val="FF0000"/>
                </a:solidFill>
              </a:rPr>
              <a:t>20 </a:t>
            </a:r>
            <a:r>
              <a:rPr lang="en-US" sz="2200" dirty="0">
                <a:solidFill>
                  <a:srgbClr val="FF0000"/>
                </a:solidFill>
              </a:rPr>
              <a:t>= </a:t>
            </a:r>
            <a:r>
              <a:rPr lang="en-US" sz="2200" dirty="0" smtClean="0">
                <a:solidFill>
                  <a:srgbClr val="FF0000"/>
                </a:solidFill>
              </a:rPr>
              <a:t>2 </a:t>
            </a: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 </a:t>
            </a:r>
            <a:r>
              <a:rPr lang="en-US" sz="2200" b="1" dirty="0" err="1" smtClean="0">
                <a:solidFill>
                  <a:srgbClr val="00B050"/>
                </a:solidFill>
                <a:sym typeface="Wingdings" panose="05000000000000000000" pitchFamily="2" charset="2"/>
              </a:rPr>
              <a:t>h</a:t>
            </a:r>
            <a:r>
              <a:rPr lang="en-US" sz="2200" b="1" baseline="-25000" dirty="0" err="1" smtClean="0">
                <a:solidFill>
                  <a:srgbClr val="00B050"/>
                </a:solidFill>
              </a:rPr>
              <a:t>t</a:t>
            </a:r>
            <a:r>
              <a:rPr lang="en-US" sz="2200" b="1" dirty="0" smtClean="0">
                <a:solidFill>
                  <a:srgbClr val="00B050"/>
                </a:solidFill>
              </a:rPr>
              <a:t> </a:t>
            </a:r>
            <a:r>
              <a:rPr lang="en-US" sz="2200" b="1" dirty="0">
                <a:solidFill>
                  <a:srgbClr val="00B050"/>
                </a:solidFill>
              </a:rPr>
              <a:t>= </a:t>
            </a:r>
            <a:r>
              <a:rPr lang="en-US" sz="2200" b="1" dirty="0" smtClean="0">
                <a:solidFill>
                  <a:srgbClr val="00B050"/>
                </a:solidFill>
              </a:rPr>
              <a:t>N</a:t>
            </a:r>
            <a:r>
              <a:rPr lang="en-US" sz="2200" b="1" baseline="-25000" dirty="0" smtClean="0">
                <a:solidFill>
                  <a:srgbClr val="00B050"/>
                </a:solidFill>
              </a:rPr>
              <a:t>A</a:t>
            </a:r>
            <a:r>
              <a:rPr lang="en-US" sz="2200" b="1" dirty="0" smtClean="0">
                <a:solidFill>
                  <a:srgbClr val="00B050"/>
                </a:solidFill>
              </a:rPr>
              <a:t> </a:t>
            </a:r>
            <a:r>
              <a:rPr lang="en-US" sz="2200" b="1" dirty="0">
                <a:solidFill>
                  <a:srgbClr val="00B050"/>
                </a:solidFill>
              </a:rPr>
              <a:t>/ H</a:t>
            </a:r>
            <a:r>
              <a:rPr lang="en-US" sz="2200" b="1" baseline="-25000" dirty="0" smtClean="0">
                <a:solidFill>
                  <a:srgbClr val="00B050"/>
                </a:solidFill>
              </a:rPr>
              <a:t>A</a:t>
            </a:r>
            <a:r>
              <a:rPr lang="en-US" sz="2200" dirty="0" smtClean="0">
                <a:solidFill>
                  <a:srgbClr val="FF0000"/>
                </a:solidFill>
              </a:rPr>
              <a:t> </a:t>
            </a:r>
            <a:endParaRPr lang="en-US" sz="2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200" dirty="0" smtClean="0">
                <a:solidFill>
                  <a:srgbClr val="FF0000"/>
                </a:solidFill>
              </a:rPr>
              <a:t>In </a:t>
            </a:r>
            <a:r>
              <a:rPr lang="en-US" sz="2200" dirty="0">
                <a:solidFill>
                  <a:srgbClr val="FF0000"/>
                </a:solidFill>
              </a:rPr>
              <a:t>WC, Texel (7,9) is (7w</a:t>
            </a:r>
            <a:r>
              <a:rPr lang="en-US" sz="2200" baseline="-25000" dirty="0">
                <a:solidFill>
                  <a:srgbClr val="FF0000"/>
                </a:solidFill>
              </a:rPr>
              <a:t>t</a:t>
            </a:r>
            <a:r>
              <a:rPr lang="en-US" sz="2200" dirty="0">
                <a:solidFill>
                  <a:srgbClr val="FF0000"/>
                </a:solidFill>
              </a:rPr>
              <a:t>, 9h</a:t>
            </a:r>
            <a:r>
              <a:rPr lang="en-US" sz="2200" baseline="-25000" dirty="0">
                <a:solidFill>
                  <a:srgbClr val="FF0000"/>
                </a:solidFill>
              </a:rPr>
              <a:t>t</a:t>
            </a:r>
            <a:r>
              <a:rPr lang="en-US" sz="2200" dirty="0">
                <a:solidFill>
                  <a:srgbClr val="FF0000"/>
                </a:solidFill>
              </a:rPr>
              <a:t>) from the lower left corner of the </a:t>
            </a:r>
            <a:r>
              <a:rPr lang="en-US" sz="2200" dirty="0" err="1" smtClean="0">
                <a:solidFill>
                  <a:srgbClr val="FF0000"/>
                </a:solidFill>
              </a:rPr>
              <a:t>Renderable</a:t>
            </a:r>
            <a:r>
              <a:rPr lang="en-US" sz="2200" dirty="0" smtClean="0">
                <a:solidFill>
                  <a:srgbClr val="FF0000"/>
                </a:solidFill>
              </a:rPr>
              <a:t> </a:t>
            </a: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 </a:t>
            </a:r>
            <a:r>
              <a:rPr lang="en-US" sz="2200" dirty="0" smtClean="0">
                <a:solidFill>
                  <a:srgbClr val="00B050"/>
                </a:solidFill>
                <a:sym typeface="Wingdings" panose="05000000000000000000" pitchFamily="2" charset="2"/>
              </a:rPr>
              <a:t>(</a:t>
            </a:r>
            <a:r>
              <a:rPr lang="en-US" sz="2200" dirty="0" err="1" smtClean="0">
                <a:solidFill>
                  <a:srgbClr val="00B050"/>
                </a:solidFill>
                <a:sym typeface="Wingdings" panose="05000000000000000000" pitchFamily="2" charset="2"/>
              </a:rPr>
              <a:t>ix</a:t>
            </a:r>
            <a:r>
              <a:rPr lang="en-US" sz="2200" b="1" dirty="0" err="1" smtClean="0">
                <a:solidFill>
                  <a:srgbClr val="00B050"/>
                </a:solidFill>
                <a:sym typeface="Wingdings" panose="05000000000000000000" pitchFamily="2" charset="2"/>
              </a:rPr>
              <a:t>w</a:t>
            </a:r>
            <a:r>
              <a:rPr lang="en-US" sz="2200" b="1" baseline="-25000" dirty="0" err="1" smtClean="0">
                <a:solidFill>
                  <a:srgbClr val="00B050"/>
                </a:solidFill>
              </a:rPr>
              <a:t>t</a:t>
            </a:r>
            <a:r>
              <a:rPr lang="en-US" sz="2200" dirty="0" smtClean="0">
                <a:solidFill>
                  <a:srgbClr val="00B050"/>
                </a:solidFill>
                <a:sym typeface="Wingdings" panose="05000000000000000000" pitchFamily="2" charset="2"/>
              </a:rPr>
              <a:t>, </a:t>
            </a:r>
            <a:r>
              <a:rPr lang="en-US" sz="2200" dirty="0" err="1" smtClean="0">
                <a:solidFill>
                  <a:srgbClr val="00B050"/>
                </a:solidFill>
                <a:sym typeface="Wingdings" panose="05000000000000000000" pitchFamily="2" charset="2"/>
              </a:rPr>
              <a:t>jx</a:t>
            </a:r>
            <a:r>
              <a:rPr lang="en-US" sz="2200" b="1" dirty="0" err="1" smtClean="0">
                <a:solidFill>
                  <a:srgbClr val="00B050"/>
                </a:solidFill>
                <a:sym typeface="Wingdings" panose="05000000000000000000" pitchFamily="2" charset="2"/>
              </a:rPr>
              <a:t>h</a:t>
            </a:r>
            <a:r>
              <a:rPr lang="en-US" sz="2200" b="1" baseline="-25000" dirty="0" err="1" smtClean="0">
                <a:solidFill>
                  <a:srgbClr val="00B050"/>
                </a:solidFill>
              </a:rPr>
              <a:t>t</a:t>
            </a:r>
            <a:r>
              <a:rPr lang="en-US" sz="2200" dirty="0" smtClean="0">
                <a:solidFill>
                  <a:srgbClr val="00B05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200" dirty="0" smtClean="0">
                <a:solidFill>
                  <a:srgbClr val="FF0000"/>
                </a:solidFill>
              </a:rPr>
              <a:t>Lower-left </a:t>
            </a:r>
            <a:r>
              <a:rPr lang="en-US" sz="2200" dirty="0">
                <a:solidFill>
                  <a:srgbClr val="FF0000"/>
                </a:solidFill>
              </a:rPr>
              <a:t>corner of the </a:t>
            </a:r>
            <a:r>
              <a:rPr lang="en-US" sz="2200" dirty="0" err="1">
                <a:solidFill>
                  <a:srgbClr val="FF0000"/>
                </a:solidFill>
              </a:rPr>
              <a:t>Renderable</a:t>
            </a:r>
            <a:r>
              <a:rPr lang="en-US" sz="2200" dirty="0">
                <a:solidFill>
                  <a:srgbClr val="FF0000"/>
                </a:solidFill>
              </a:rPr>
              <a:t>: (15 – 20/2, 20-40/2) = (5, 0</a:t>
            </a:r>
            <a:r>
              <a:rPr lang="en-US" sz="2200" dirty="0" smtClean="0">
                <a:solidFill>
                  <a:srgbClr val="FF0000"/>
                </a:solidFill>
              </a:rPr>
              <a:t>) </a:t>
            </a: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 </a:t>
            </a:r>
            <a:r>
              <a:rPr lang="en-US" sz="2200" dirty="0" smtClean="0">
                <a:solidFill>
                  <a:srgbClr val="00B050"/>
                </a:solidFill>
                <a:sym typeface="Wingdings" panose="05000000000000000000" pitchFamily="2" charset="2"/>
              </a:rPr>
              <a:t>(</a:t>
            </a:r>
            <a:r>
              <a:rPr lang="en-US" sz="2200" dirty="0" err="1" smtClean="0">
                <a:solidFill>
                  <a:srgbClr val="00B050"/>
                </a:solidFill>
                <a:sym typeface="Wingdings" panose="05000000000000000000" pitchFamily="2" charset="2"/>
              </a:rPr>
              <a:t>x</a:t>
            </a:r>
            <a:r>
              <a:rPr lang="en-US" sz="2200" baseline="-25000" dirty="0" err="1" smtClean="0">
                <a:solidFill>
                  <a:srgbClr val="00B050"/>
                </a:solidFill>
                <a:sym typeface="Wingdings" panose="05000000000000000000" pitchFamily="2" charset="2"/>
              </a:rPr>
              <a:t>A</a:t>
            </a:r>
            <a:r>
              <a:rPr lang="en-US" sz="2200" dirty="0" smtClean="0">
                <a:solidFill>
                  <a:srgbClr val="00B050"/>
                </a:solidFill>
                <a:sym typeface="Wingdings" panose="05000000000000000000" pitchFamily="2" charset="2"/>
              </a:rPr>
              <a:t>-W</a:t>
            </a:r>
            <a:r>
              <a:rPr lang="en-US" sz="2200" baseline="-25000" dirty="0" smtClean="0">
                <a:solidFill>
                  <a:srgbClr val="00B050"/>
                </a:solidFill>
                <a:sym typeface="Wingdings" panose="05000000000000000000" pitchFamily="2" charset="2"/>
              </a:rPr>
              <a:t>A</a:t>
            </a:r>
            <a:r>
              <a:rPr lang="en-US" sz="2200" dirty="0" smtClean="0">
                <a:solidFill>
                  <a:srgbClr val="00B050"/>
                </a:solidFill>
                <a:sym typeface="Wingdings" panose="05000000000000000000" pitchFamily="2" charset="2"/>
              </a:rPr>
              <a:t>/2, </a:t>
            </a:r>
            <a:r>
              <a:rPr lang="en-US" sz="2200" dirty="0" err="1">
                <a:solidFill>
                  <a:srgbClr val="00B050"/>
                </a:solidFill>
                <a:sym typeface="Wingdings" panose="05000000000000000000" pitchFamily="2" charset="2"/>
              </a:rPr>
              <a:t>y</a:t>
            </a:r>
            <a:r>
              <a:rPr lang="en-US" sz="2200" baseline="-25000" dirty="0" err="1" smtClean="0">
                <a:solidFill>
                  <a:srgbClr val="00B050"/>
                </a:solidFill>
                <a:sym typeface="Wingdings" panose="05000000000000000000" pitchFamily="2" charset="2"/>
              </a:rPr>
              <a:t>A</a:t>
            </a:r>
            <a:r>
              <a:rPr lang="en-US" sz="2200" dirty="0" smtClean="0">
                <a:solidFill>
                  <a:srgbClr val="00B050"/>
                </a:solidFill>
                <a:sym typeface="Wingdings" panose="05000000000000000000" pitchFamily="2" charset="2"/>
              </a:rPr>
              <a:t>-H</a:t>
            </a:r>
            <a:r>
              <a:rPr lang="en-US" sz="2200" baseline="-25000" dirty="0" smtClean="0">
                <a:solidFill>
                  <a:srgbClr val="00B050"/>
                </a:solidFill>
                <a:sym typeface="Wingdings" panose="05000000000000000000" pitchFamily="2" charset="2"/>
              </a:rPr>
              <a:t>A</a:t>
            </a:r>
            <a:r>
              <a:rPr lang="en-US" sz="2200" dirty="0" smtClean="0">
                <a:solidFill>
                  <a:srgbClr val="00B050"/>
                </a:solidFill>
                <a:sym typeface="Wingdings" panose="05000000000000000000" pitchFamily="2" charset="2"/>
              </a:rPr>
              <a:t>/2</a:t>
            </a:r>
            <a:r>
              <a:rPr lang="en-US" sz="2200" dirty="0" smtClean="0">
                <a:solidFill>
                  <a:srgbClr val="00B050"/>
                </a:solidFill>
              </a:rPr>
              <a:t>) </a:t>
            </a:r>
            <a:endParaRPr lang="en-US" sz="2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FF0000"/>
                </a:solidFill>
              </a:rPr>
              <a:t>Texel (7,9) is (7w</a:t>
            </a:r>
            <a:r>
              <a:rPr lang="en-US" sz="2200" baseline="-25000" dirty="0">
                <a:solidFill>
                  <a:srgbClr val="FF0000"/>
                </a:solidFill>
              </a:rPr>
              <a:t>t</a:t>
            </a:r>
            <a:r>
              <a:rPr lang="en-US" sz="2200" dirty="0">
                <a:solidFill>
                  <a:srgbClr val="FF0000"/>
                </a:solidFill>
              </a:rPr>
              <a:t>, 9h</a:t>
            </a:r>
            <a:r>
              <a:rPr lang="en-US" sz="2200" baseline="-25000" dirty="0">
                <a:solidFill>
                  <a:srgbClr val="FF0000"/>
                </a:solidFill>
              </a:rPr>
              <a:t>t</a:t>
            </a:r>
            <a:r>
              <a:rPr lang="en-US" sz="2200" dirty="0">
                <a:solidFill>
                  <a:srgbClr val="FF0000"/>
                </a:solidFill>
              </a:rPr>
              <a:t>) + (5, 0) </a:t>
            </a:r>
            <a:r>
              <a:rPr lang="en-US" sz="2200" dirty="0" smtClean="0">
                <a:solidFill>
                  <a:srgbClr val="FF0000"/>
                </a:solidFill>
              </a:rPr>
              <a:t>=</a:t>
            </a:r>
          </a:p>
          <a:p>
            <a:pPr marL="0" indent="0">
              <a:buNone/>
            </a:pPr>
            <a:r>
              <a:rPr lang="en-US" sz="2200" dirty="0" smtClean="0">
                <a:solidFill>
                  <a:srgbClr val="00B050"/>
                </a:solidFill>
                <a:sym typeface="Wingdings" panose="05000000000000000000" pitchFamily="2" charset="2"/>
              </a:rPr>
              <a:t>Texel(I, j): (</a:t>
            </a:r>
            <a:r>
              <a:rPr lang="en-US" sz="2200" dirty="0" err="1" smtClean="0">
                <a:solidFill>
                  <a:srgbClr val="00B050"/>
                </a:solidFill>
                <a:sym typeface="Wingdings" panose="05000000000000000000" pitchFamily="2" charset="2"/>
              </a:rPr>
              <a:t>ix</a:t>
            </a:r>
            <a:r>
              <a:rPr lang="en-US" sz="2200" b="1" dirty="0" err="1" smtClean="0">
                <a:solidFill>
                  <a:srgbClr val="00B050"/>
                </a:solidFill>
                <a:sym typeface="Wingdings" panose="05000000000000000000" pitchFamily="2" charset="2"/>
              </a:rPr>
              <a:t>w</a:t>
            </a:r>
            <a:r>
              <a:rPr lang="en-US" sz="2200" b="1" baseline="-25000" dirty="0" err="1" smtClean="0">
                <a:solidFill>
                  <a:srgbClr val="00B050"/>
                </a:solidFill>
              </a:rPr>
              <a:t>t</a:t>
            </a: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, </a:t>
            </a:r>
            <a:r>
              <a:rPr lang="en-US" sz="2200" dirty="0" err="1">
                <a:solidFill>
                  <a:srgbClr val="00B050"/>
                </a:solidFill>
                <a:sym typeface="Wingdings" panose="05000000000000000000" pitchFamily="2" charset="2"/>
              </a:rPr>
              <a:t>jx</a:t>
            </a:r>
            <a:r>
              <a:rPr lang="en-US" sz="2200" b="1" dirty="0" err="1">
                <a:solidFill>
                  <a:srgbClr val="00B050"/>
                </a:solidFill>
                <a:sym typeface="Wingdings" panose="05000000000000000000" pitchFamily="2" charset="2"/>
              </a:rPr>
              <a:t>h</a:t>
            </a:r>
            <a:r>
              <a:rPr lang="en-US" sz="2200" b="1" baseline="-25000" dirty="0" err="1">
                <a:solidFill>
                  <a:srgbClr val="00B050"/>
                </a:solidFill>
              </a:rPr>
              <a:t>t</a:t>
            </a:r>
            <a:r>
              <a:rPr lang="en-US" sz="2200" dirty="0" smtClean="0">
                <a:solidFill>
                  <a:srgbClr val="00B050"/>
                </a:solidFill>
              </a:rPr>
              <a:t>) + (</a:t>
            </a:r>
            <a:r>
              <a:rPr lang="en-US" sz="2200" dirty="0" err="1">
                <a:solidFill>
                  <a:srgbClr val="00B050"/>
                </a:solidFill>
                <a:sym typeface="Wingdings" panose="05000000000000000000" pitchFamily="2" charset="2"/>
              </a:rPr>
              <a:t>x</a:t>
            </a:r>
            <a:r>
              <a:rPr lang="en-US" sz="2200" baseline="-25000" dirty="0" err="1">
                <a:solidFill>
                  <a:srgbClr val="00B050"/>
                </a:solidFill>
                <a:sym typeface="Wingdings" panose="05000000000000000000" pitchFamily="2" charset="2"/>
              </a:rPr>
              <a:t>A</a:t>
            </a: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-W</a:t>
            </a:r>
            <a:r>
              <a:rPr lang="en-US" sz="2200" baseline="-25000" dirty="0">
                <a:solidFill>
                  <a:srgbClr val="00B050"/>
                </a:solidFill>
                <a:sym typeface="Wingdings" panose="05000000000000000000" pitchFamily="2" charset="2"/>
              </a:rPr>
              <a:t>A</a:t>
            </a: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/2, </a:t>
            </a:r>
            <a:r>
              <a:rPr lang="en-US" sz="2200" dirty="0" err="1">
                <a:solidFill>
                  <a:srgbClr val="00B050"/>
                </a:solidFill>
                <a:sym typeface="Wingdings" panose="05000000000000000000" pitchFamily="2" charset="2"/>
              </a:rPr>
              <a:t>y</a:t>
            </a:r>
            <a:r>
              <a:rPr lang="en-US" sz="2200" baseline="-25000" dirty="0" err="1">
                <a:solidFill>
                  <a:srgbClr val="00B050"/>
                </a:solidFill>
                <a:sym typeface="Wingdings" panose="05000000000000000000" pitchFamily="2" charset="2"/>
              </a:rPr>
              <a:t>A</a:t>
            </a: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-H</a:t>
            </a:r>
            <a:r>
              <a:rPr lang="en-US" sz="2200" baseline="-25000" dirty="0">
                <a:solidFill>
                  <a:srgbClr val="00B050"/>
                </a:solidFill>
                <a:sym typeface="Wingdings" panose="05000000000000000000" pitchFamily="2" charset="2"/>
              </a:rPr>
              <a:t>A</a:t>
            </a: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/2</a:t>
            </a:r>
            <a:r>
              <a:rPr lang="en-US" sz="2200" dirty="0" smtClean="0">
                <a:solidFill>
                  <a:srgbClr val="00B05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200" dirty="0" smtClean="0">
                <a:solidFill>
                  <a:srgbClr val="00B050"/>
                </a:solidFill>
                <a:sym typeface="Wingdings" panose="05000000000000000000" pitchFamily="2" charset="2"/>
              </a:rPr>
              <a:t> </a:t>
            </a:r>
            <a:r>
              <a:rPr lang="en-US" sz="2200" dirty="0" err="1" smtClean="0">
                <a:solidFill>
                  <a:srgbClr val="00B050"/>
                </a:solidFill>
                <a:sym typeface="Wingdings" panose="05000000000000000000" pitchFamily="2" charset="2"/>
              </a:rPr>
              <a:t>Xposition</a:t>
            </a:r>
            <a:r>
              <a:rPr lang="en-US" sz="2200" dirty="0" smtClean="0">
                <a:solidFill>
                  <a:srgbClr val="00B050"/>
                </a:solidFill>
                <a:sym typeface="Wingdings" panose="05000000000000000000" pitchFamily="2" charset="2"/>
              </a:rPr>
              <a:t>: i * </a:t>
            </a:r>
            <a:r>
              <a:rPr lang="en-US" sz="2200" b="1" dirty="0" err="1" smtClean="0">
                <a:solidFill>
                  <a:srgbClr val="00B050"/>
                </a:solidFill>
                <a:sym typeface="Wingdings" panose="05000000000000000000" pitchFamily="2" charset="2"/>
              </a:rPr>
              <a:t>w</a:t>
            </a:r>
            <a:r>
              <a:rPr lang="en-US" sz="2200" b="1" baseline="-25000" dirty="0" err="1" smtClean="0">
                <a:solidFill>
                  <a:srgbClr val="00B050"/>
                </a:solidFill>
              </a:rPr>
              <a:t>t</a:t>
            </a:r>
            <a:r>
              <a:rPr lang="en-US" sz="2200" b="1" baseline="-25000" dirty="0" smtClean="0">
                <a:solidFill>
                  <a:srgbClr val="00B050"/>
                </a:solidFill>
              </a:rPr>
              <a:t> </a:t>
            </a:r>
            <a:r>
              <a:rPr lang="en-US" sz="2200" dirty="0">
                <a:solidFill>
                  <a:srgbClr val="00B050"/>
                </a:solidFill>
              </a:rPr>
              <a:t>+ (</a:t>
            </a:r>
            <a:r>
              <a:rPr lang="en-US" sz="2200" dirty="0" smtClean="0">
                <a:solidFill>
                  <a:srgbClr val="00B050"/>
                </a:solidFill>
                <a:sym typeface="Wingdings" panose="05000000000000000000" pitchFamily="2" charset="2"/>
              </a:rPr>
              <a:t>x</a:t>
            </a:r>
            <a:r>
              <a:rPr lang="en-US" sz="2200" baseline="-25000" dirty="0" smtClean="0">
                <a:solidFill>
                  <a:srgbClr val="00B050"/>
                </a:solidFill>
                <a:sym typeface="Wingdings" panose="05000000000000000000" pitchFamily="2" charset="2"/>
              </a:rPr>
              <a:t>A</a:t>
            </a:r>
            <a:r>
              <a:rPr lang="en-US" sz="2200" dirty="0" smtClean="0">
                <a:solidFill>
                  <a:srgbClr val="00B050"/>
                </a:solidFill>
                <a:sym typeface="Wingdings" panose="05000000000000000000" pitchFamily="2" charset="2"/>
              </a:rPr>
              <a:t>-W</a:t>
            </a:r>
            <a:r>
              <a:rPr lang="en-US" sz="2200" baseline="-25000" dirty="0" smtClean="0">
                <a:solidFill>
                  <a:srgbClr val="00B050"/>
                </a:solidFill>
                <a:sym typeface="Wingdings" panose="05000000000000000000" pitchFamily="2" charset="2"/>
              </a:rPr>
              <a:t>A</a:t>
            </a:r>
            <a:r>
              <a:rPr lang="en-US" sz="2200" dirty="0" smtClean="0">
                <a:solidFill>
                  <a:srgbClr val="00B050"/>
                </a:solidFill>
                <a:sym typeface="Wingdings" panose="05000000000000000000" pitchFamily="2" charset="2"/>
              </a:rPr>
              <a:t>/2) or   </a:t>
            </a:r>
            <a:r>
              <a:rPr lang="en-US" sz="2200" b="1" dirty="0" smtClean="0">
                <a:solidFill>
                  <a:srgbClr val="002060"/>
                </a:solidFill>
                <a:sym typeface="Wingdings" panose="05000000000000000000" pitchFamily="2" charset="2"/>
              </a:rPr>
              <a:t>i * (</a:t>
            </a:r>
            <a:r>
              <a:rPr lang="en-US" sz="2200" b="1" dirty="0" smtClean="0">
                <a:solidFill>
                  <a:srgbClr val="002060"/>
                </a:solidFill>
              </a:rPr>
              <a:t>W</a:t>
            </a:r>
            <a:r>
              <a:rPr lang="en-US" sz="2200" b="1" baseline="-25000" dirty="0" smtClean="0">
                <a:solidFill>
                  <a:srgbClr val="002060"/>
                </a:solidFill>
              </a:rPr>
              <a:t>A</a:t>
            </a:r>
            <a:r>
              <a:rPr lang="en-US" sz="2200" b="1" dirty="0" smtClean="0">
                <a:solidFill>
                  <a:srgbClr val="002060"/>
                </a:solidFill>
              </a:rPr>
              <a:t> </a:t>
            </a:r>
            <a:r>
              <a:rPr lang="en-US" sz="2200" b="1" dirty="0">
                <a:solidFill>
                  <a:srgbClr val="002060"/>
                </a:solidFill>
              </a:rPr>
              <a:t>/ </a:t>
            </a:r>
            <a:r>
              <a:rPr lang="en-US" sz="2200" b="1" dirty="0" smtClean="0">
                <a:solidFill>
                  <a:srgbClr val="002060"/>
                </a:solidFill>
              </a:rPr>
              <a:t>M</a:t>
            </a:r>
            <a:r>
              <a:rPr lang="en-US" sz="2200" b="1" baseline="-25000" dirty="0" smtClean="0">
                <a:solidFill>
                  <a:srgbClr val="002060"/>
                </a:solidFill>
              </a:rPr>
              <a:t>A</a:t>
            </a:r>
            <a:r>
              <a:rPr lang="en-US" sz="2200" b="1" dirty="0" smtClean="0">
                <a:solidFill>
                  <a:srgbClr val="002060"/>
                </a:solidFill>
              </a:rPr>
              <a:t> </a:t>
            </a:r>
            <a:r>
              <a:rPr lang="en-US" sz="2200" b="1" dirty="0" smtClean="0">
                <a:solidFill>
                  <a:srgbClr val="002060"/>
                </a:solidFill>
                <a:sym typeface="Wingdings" panose="05000000000000000000" pitchFamily="2" charset="2"/>
              </a:rPr>
              <a:t>) + </a:t>
            </a:r>
            <a:r>
              <a:rPr lang="en-US" sz="2200" b="1" dirty="0">
                <a:solidFill>
                  <a:srgbClr val="002060"/>
                </a:solidFill>
              </a:rPr>
              <a:t>(</a:t>
            </a:r>
            <a:r>
              <a:rPr lang="en-US" sz="2200" b="1" dirty="0">
                <a:solidFill>
                  <a:srgbClr val="002060"/>
                </a:solidFill>
                <a:sym typeface="Wingdings" panose="05000000000000000000" pitchFamily="2" charset="2"/>
              </a:rPr>
              <a:t>x</a:t>
            </a:r>
            <a:r>
              <a:rPr lang="en-US" sz="2200" b="1" baseline="-25000" dirty="0">
                <a:solidFill>
                  <a:srgbClr val="002060"/>
                </a:solidFill>
                <a:sym typeface="Wingdings" panose="05000000000000000000" pitchFamily="2" charset="2"/>
              </a:rPr>
              <a:t>A</a:t>
            </a:r>
            <a:r>
              <a:rPr lang="en-US" sz="2200" b="1" dirty="0">
                <a:solidFill>
                  <a:srgbClr val="002060"/>
                </a:solidFill>
                <a:sym typeface="Wingdings" panose="05000000000000000000" pitchFamily="2" charset="2"/>
              </a:rPr>
              <a:t>-W</a:t>
            </a:r>
            <a:r>
              <a:rPr lang="en-US" sz="2200" b="1" baseline="-25000" dirty="0">
                <a:solidFill>
                  <a:srgbClr val="002060"/>
                </a:solidFill>
                <a:sym typeface="Wingdings" panose="05000000000000000000" pitchFamily="2" charset="2"/>
              </a:rPr>
              <a:t>A</a:t>
            </a:r>
            <a:r>
              <a:rPr lang="en-US" sz="2200" b="1" dirty="0">
                <a:solidFill>
                  <a:srgbClr val="002060"/>
                </a:solidFill>
                <a:sym typeface="Wingdings" panose="05000000000000000000" pitchFamily="2" charset="2"/>
              </a:rPr>
              <a:t>/2) </a:t>
            </a:r>
            <a:endParaRPr lang="en-US" sz="22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405507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Draw: with a Camera (instead of </a:t>
            </a:r>
            <a:r>
              <a:rPr lang="en-US" dirty="0" err="1" smtClean="0"/>
              <a:t>vpMatrix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93" y="1465057"/>
            <a:ext cx="8477250" cy="1695450"/>
          </a:xfrm>
        </p:spPr>
      </p:pic>
      <p:sp>
        <p:nvSpPr>
          <p:cNvPr id="7" name="Rounded Rectangle 6"/>
          <p:cNvSpPr/>
          <p:nvPr/>
        </p:nvSpPr>
        <p:spPr>
          <a:xfrm>
            <a:off x="6745926" y="1460790"/>
            <a:ext cx="901783" cy="296758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096000" y="2162269"/>
            <a:ext cx="2387229" cy="296758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437" y="3403067"/>
            <a:ext cx="7924800" cy="146685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6003203" y="3403067"/>
            <a:ext cx="1078392" cy="296758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6745926" y="3874648"/>
            <a:ext cx="1078392" cy="296758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88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Questions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Given </a:t>
            </a:r>
            <a:r>
              <a:rPr lang="en-US" dirty="0" err="1" smtClean="0"/>
              <a:t>TextureRenderable</a:t>
            </a:r>
            <a:r>
              <a:rPr lang="en-US" dirty="0" smtClean="0"/>
              <a:t>-A </a:t>
            </a:r>
            <a:r>
              <a:rPr lang="en-US" dirty="0" smtClean="0">
                <a:solidFill>
                  <a:srgbClr val="00B050"/>
                </a:solidFill>
                <a:sym typeface="Wingdings" panose="05000000000000000000" pitchFamily="2" charset="2"/>
              </a:rPr>
              <a:t> </a:t>
            </a:r>
            <a:r>
              <a:rPr lang="en-US" dirty="0" smtClean="0">
                <a:solidFill>
                  <a:srgbClr val="00B050"/>
                </a:solidFill>
              </a:rPr>
              <a:t>P </a:t>
            </a:r>
            <a:r>
              <a:rPr lang="en-US" dirty="0" smtClean="0">
                <a:solidFill>
                  <a:srgbClr val="00B050"/>
                </a:solidFill>
                <a:sym typeface="Wingdings" panose="05000000000000000000" pitchFamily="2" charset="2"/>
              </a:rPr>
              <a:t>is </a:t>
            </a:r>
            <a:r>
              <a:rPr lang="en-US" dirty="0" smtClean="0">
                <a:solidFill>
                  <a:srgbClr val="00B050"/>
                </a:solidFill>
              </a:rPr>
              <a:t>(x</a:t>
            </a:r>
            <a:r>
              <a:rPr lang="en-US" baseline="-25000" dirty="0" smtClean="0">
                <a:solidFill>
                  <a:srgbClr val="00B050"/>
                </a:solidFill>
              </a:rPr>
              <a:t>p</a:t>
            </a:r>
            <a:r>
              <a:rPr lang="en-US" dirty="0" smtClean="0">
                <a:solidFill>
                  <a:srgbClr val="00B050"/>
                </a:solidFill>
              </a:rPr>
              <a:t>, </a:t>
            </a:r>
            <a:r>
              <a:rPr lang="en-US" dirty="0" err="1" smtClean="0">
                <a:solidFill>
                  <a:srgbClr val="00B050"/>
                </a:solidFill>
              </a:rPr>
              <a:t>y</a:t>
            </a:r>
            <a:r>
              <a:rPr lang="en-US" baseline="-25000" dirty="0" err="1" smtClean="0">
                <a:solidFill>
                  <a:srgbClr val="00B050"/>
                </a:solidFill>
              </a:rPr>
              <a:t>p</a:t>
            </a:r>
            <a:r>
              <a:rPr lang="en-US" dirty="0" smtClean="0">
                <a:solidFill>
                  <a:srgbClr val="00B050"/>
                </a:solidFill>
              </a:rPr>
              <a:t>)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 smtClean="0"/>
              <a:t>In the same world, I have </a:t>
            </a:r>
            <a:r>
              <a:rPr lang="en-US" dirty="0" err="1" smtClean="0"/>
              <a:t>TextureRenderable</a:t>
            </a:r>
            <a:r>
              <a:rPr lang="en-US" dirty="0" smtClean="0"/>
              <a:t>-B:</a:t>
            </a:r>
          </a:p>
          <a:p>
            <a:pPr lvl="1"/>
            <a:r>
              <a:rPr lang="en-US" dirty="0" smtClean="0"/>
              <a:t>Texture resolution 20x30 </a:t>
            </a:r>
            <a:r>
              <a:rPr lang="en-US" dirty="0" err="1" smtClean="0"/>
              <a:t>texels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50"/>
                </a:solidFill>
                <a:sym typeface="Wingdings" panose="05000000000000000000" pitchFamily="2" charset="2"/>
              </a:rPr>
              <a:t>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 smtClean="0">
                <a:solidFill>
                  <a:srgbClr val="00B050"/>
                </a:solidFill>
              </a:rPr>
              <a:t>M</a:t>
            </a:r>
            <a:r>
              <a:rPr lang="en-US" b="1" baseline="-25000" dirty="0" smtClean="0">
                <a:solidFill>
                  <a:srgbClr val="00B050"/>
                </a:solidFill>
              </a:rPr>
              <a:t>B </a:t>
            </a:r>
            <a:r>
              <a:rPr lang="en-US" b="1" dirty="0">
                <a:solidFill>
                  <a:srgbClr val="00B050"/>
                </a:solidFill>
              </a:rPr>
              <a:t>x </a:t>
            </a:r>
            <a:r>
              <a:rPr lang="en-US" b="1" dirty="0" smtClean="0">
                <a:solidFill>
                  <a:srgbClr val="00B050"/>
                </a:solidFill>
              </a:rPr>
              <a:t>N</a:t>
            </a:r>
            <a:r>
              <a:rPr lang="en-US" b="1" baseline="-25000" dirty="0">
                <a:solidFill>
                  <a:srgbClr val="00B050"/>
                </a:solidFill>
              </a:rPr>
              <a:t>B</a:t>
            </a:r>
            <a:r>
              <a:rPr lang="en-US" b="1" baseline="-25000" dirty="0" smtClean="0">
                <a:solidFill>
                  <a:srgbClr val="00B050"/>
                </a:solidFill>
              </a:rPr>
              <a:t> </a:t>
            </a:r>
            <a:endParaRPr lang="en-US" dirty="0" smtClean="0"/>
          </a:p>
          <a:p>
            <a:pPr lvl="1"/>
            <a:r>
              <a:rPr lang="en-US" dirty="0" err="1" smtClean="0"/>
              <a:t>Xform</a:t>
            </a:r>
            <a:r>
              <a:rPr lang="en-US" dirty="0" smtClean="0"/>
              <a:t>: Position (10, 10) </a:t>
            </a:r>
            <a:r>
              <a:rPr lang="en-US" b="1" dirty="0">
                <a:solidFill>
                  <a:srgbClr val="00B050"/>
                </a:solidFill>
              </a:rPr>
              <a:t>(</a:t>
            </a:r>
            <a:r>
              <a:rPr lang="en-US" b="1" dirty="0" smtClean="0">
                <a:solidFill>
                  <a:srgbClr val="00B050"/>
                </a:solidFill>
              </a:rPr>
              <a:t>x</a:t>
            </a:r>
            <a:r>
              <a:rPr lang="en-US" b="1" baseline="-25000" dirty="0" smtClean="0">
                <a:solidFill>
                  <a:srgbClr val="00B050"/>
                </a:solidFill>
              </a:rPr>
              <a:t>B</a:t>
            </a:r>
            <a:r>
              <a:rPr lang="en-US" b="1" dirty="0" smtClean="0">
                <a:solidFill>
                  <a:srgbClr val="00B050"/>
                </a:solidFill>
              </a:rPr>
              <a:t>, </a:t>
            </a:r>
            <a:r>
              <a:rPr lang="en-US" b="1" dirty="0" err="1" smtClean="0">
                <a:solidFill>
                  <a:srgbClr val="00B050"/>
                </a:solidFill>
              </a:rPr>
              <a:t>y</a:t>
            </a:r>
            <a:r>
              <a:rPr lang="en-US" b="1" baseline="-25000" dirty="0" err="1">
                <a:solidFill>
                  <a:srgbClr val="00B050"/>
                </a:solidFill>
              </a:rPr>
              <a:t>B</a:t>
            </a:r>
            <a:r>
              <a:rPr lang="en-US" b="1" dirty="0" smtClean="0">
                <a:solidFill>
                  <a:srgbClr val="00B050"/>
                </a:solidFill>
              </a:rPr>
              <a:t>)</a:t>
            </a:r>
            <a:r>
              <a:rPr lang="en-US" dirty="0" smtClean="0"/>
              <a:t>, Size(40, 60) </a:t>
            </a:r>
            <a:r>
              <a:rPr lang="en-US" b="1" dirty="0" smtClean="0">
                <a:solidFill>
                  <a:srgbClr val="00B050"/>
                </a:solidFill>
              </a:rPr>
              <a:t>W</a:t>
            </a:r>
            <a:r>
              <a:rPr lang="en-US" b="1" baseline="-25000" dirty="0" smtClean="0">
                <a:solidFill>
                  <a:srgbClr val="00B050"/>
                </a:solidFill>
              </a:rPr>
              <a:t>B</a:t>
            </a:r>
            <a:r>
              <a:rPr lang="en-US" b="1" dirty="0" smtClean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x </a:t>
            </a:r>
            <a:r>
              <a:rPr lang="en-US" b="1" dirty="0" smtClean="0">
                <a:solidFill>
                  <a:srgbClr val="00B050"/>
                </a:solidFill>
              </a:rPr>
              <a:t>H</a:t>
            </a:r>
            <a:r>
              <a:rPr lang="en-US" b="1" baseline="-25000" dirty="0">
                <a:solidFill>
                  <a:srgbClr val="00B050"/>
                </a:solidFill>
              </a:rPr>
              <a:t>B</a:t>
            </a:r>
            <a:endParaRPr lang="en-US" dirty="0" smtClean="0"/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Lower-left corner of B is: (10-40/2, 10-60/2) </a:t>
            </a:r>
            <a:r>
              <a:rPr lang="en-US" sz="2400" dirty="0">
                <a:solidFill>
                  <a:srgbClr val="00B050"/>
                </a:solidFill>
                <a:sym typeface="Wingdings" panose="05000000000000000000" pitchFamily="2" charset="2"/>
              </a:rPr>
              <a:t></a:t>
            </a:r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en-US" sz="2400" b="1" dirty="0" smtClean="0">
                <a:solidFill>
                  <a:srgbClr val="00B050"/>
                </a:solidFill>
              </a:rPr>
              <a:t>(x</a:t>
            </a:r>
            <a:r>
              <a:rPr lang="en-US" sz="2400" b="1" baseline="-25000" dirty="0" smtClean="0">
                <a:solidFill>
                  <a:srgbClr val="00B050"/>
                </a:solidFill>
              </a:rPr>
              <a:t>l </a:t>
            </a:r>
            <a:r>
              <a:rPr lang="en-US" sz="2400" b="1" dirty="0" smtClean="0">
                <a:solidFill>
                  <a:srgbClr val="00B050"/>
                </a:solidFill>
              </a:rPr>
              <a:t>, </a:t>
            </a:r>
            <a:r>
              <a:rPr lang="en-US" sz="2400" b="1" dirty="0" err="1" smtClean="0">
                <a:solidFill>
                  <a:srgbClr val="00B050"/>
                </a:solidFill>
              </a:rPr>
              <a:t>y</a:t>
            </a:r>
            <a:r>
              <a:rPr lang="en-US" sz="2400" b="1" baseline="-25000" dirty="0" err="1" smtClean="0">
                <a:solidFill>
                  <a:srgbClr val="00B050"/>
                </a:solidFill>
              </a:rPr>
              <a:t>l</a:t>
            </a:r>
            <a:r>
              <a:rPr lang="en-US" sz="2400" b="1" dirty="0" smtClean="0">
                <a:solidFill>
                  <a:srgbClr val="00B050"/>
                </a:solidFill>
              </a:rPr>
              <a:t>) </a:t>
            </a:r>
            <a:r>
              <a:rPr lang="en-US" sz="2400" dirty="0">
                <a:solidFill>
                  <a:srgbClr val="00B050"/>
                </a:solidFill>
                <a:sym typeface="Wingdings" panose="05000000000000000000" pitchFamily="2" charset="2"/>
              </a:rPr>
              <a:t>=</a:t>
            </a:r>
            <a:r>
              <a:rPr lang="en-US" sz="2400" b="1" dirty="0" smtClean="0">
                <a:solidFill>
                  <a:srgbClr val="00B050"/>
                </a:solidFill>
              </a:rPr>
              <a:t> (</a:t>
            </a:r>
            <a:r>
              <a:rPr lang="en-US" sz="2400" b="1" dirty="0" err="1" smtClean="0">
                <a:solidFill>
                  <a:srgbClr val="00B050"/>
                </a:solidFill>
              </a:rPr>
              <a:t>x</a:t>
            </a:r>
            <a:r>
              <a:rPr lang="en-US" sz="2400" b="1" baseline="-25000" dirty="0" err="1" smtClean="0">
                <a:solidFill>
                  <a:srgbClr val="00B050"/>
                </a:solidFill>
              </a:rPr>
              <a:t>B</a:t>
            </a:r>
            <a:r>
              <a:rPr lang="en-US" sz="2400" b="1" dirty="0" smtClean="0">
                <a:solidFill>
                  <a:srgbClr val="00B050"/>
                </a:solidFill>
              </a:rPr>
              <a:t>-W</a:t>
            </a:r>
            <a:r>
              <a:rPr lang="en-US" sz="2400" b="1" baseline="-25000" dirty="0" smtClean="0">
                <a:solidFill>
                  <a:srgbClr val="00B050"/>
                </a:solidFill>
              </a:rPr>
              <a:t>B</a:t>
            </a:r>
            <a:r>
              <a:rPr lang="en-US" sz="2400" b="1" dirty="0" smtClean="0">
                <a:solidFill>
                  <a:srgbClr val="00B050"/>
                </a:solidFill>
              </a:rPr>
              <a:t>/2, </a:t>
            </a:r>
            <a:r>
              <a:rPr lang="en-US" sz="2400" b="1" dirty="0" err="1" smtClean="0">
                <a:solidFill>
                  <a:srgbClr val="00B050"/>
                </a:solidFill>
              </a:rPr>
              <a:t>y</a:t>
            </a:r>
            <a:r>
              <a:rPr lang="en-US" sz="2400" b="1" baseline="-25000" dirty="0" err="1" smtClean="0">
                <a:solidFill>
                  <a:srgbClr val="00B050"/>
                </a:solidFill>
              </a:rPr>
              <a:t>B</a:t>
            </a:r>
            <a:r>
              <a:rPr lang="en-US" sz="2400" b="1" dirty="0" smtClean="0">
                <a:solidFill>
                  <a:srgbClr val="00B050"/>
                </a:solidFill>
              </a:rPr>
              <a:t>-H</a:t>
            </a:r>
            <a:r>
              <a:rPr lang="en-US" sz="2400" b="1" baseline="-25000" dirty="0" smtClean="0">
                <a:solidFill>
                  <a:srgbClr val="00B050"/>
                </a:solidFill>
              </a:rPr>
              <a:t>B</a:t>
            </a:r>
            <a:r>
              <a:rPr lang="en-US" sz="2400" b="1" dirty="0" smtClean="0">
                <a:solidFill>
                  <a:srgbClr val="00B050"/>
                </a:solidFill>
              </a:rPr>
              <a:t>/2) </a:t>
            </a:r>
            <a:endParaRPr lang="en-US" sz="24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P</a:t>
            </a:r>
            <a:r>
              <a:rPr lang="en-US" sz="2400" baseline="-25000" dirty="0" smtClean="0">
                <a:solidFill>
                  <a:srgbClr val="FF0000"/>
                </a:solidFill>
              </a:rPr>
              <a:t>(7,9</a:t>
            </a:r>
            <a:r>
              <a:rPr lang="en-US" sz="2400" baseline="-25000" dirty="0">
                <a:solidFill>
                  <a:srgbClr val="FF0000"/>
                </a:solidFill>
              </a:rPr>
              <a:t>) </a:t>
            </a:r>
            <a:r>
              <a:rPr lang="en-US" sz="2400" dirty="0">
                <a:solidFill>
                  <a:srgbClr val="FF0000"/>
                </a:solidFill>
              </a:rPr>
              <a:t> distant from </a:t>
            </a:r>
            <a:r>
              <a:rPr lang="en-US" sz="2400" dirty="0" smtClean="0">
                <a:solidFill>
                  <a:srgbClr val="FF0000"/>
                </a:solidFill>
              </a:rPr>
              <a:t>lower-left corner: </a:t>
            </a:r>
            <a:r>
              <a:rPr lang="en-US" sz="2400" dirty="0">
                <a:solidFill>
                  <a:srgbClr val="FF0000"/>
                </a:solidFill>
              </a:rPr>
              <a:t>(</a:t>
            </a:r>
            <a:r>
              <a:rPr lang="en-US" sz="2400" dirty="0" smtClean="0">
                <a:solidFill>
                  <a:srgbClr val="FF0000"/>
                </a:solidFill>
              </a:rPr>
              <a:t>8.5-(-10), 4.5-(-20)) </a:t>
            </a:r>
            <a:r>
              <a:rPr lang="en-US" sz="2400" dirty="0">
                <a:solidFill>
                  <a:srgbClr val="00B050"/>
                </a:solidFill>
                <a:sym typeface="Wingdings" panose="05000000000000000000" pitchFamily="2" charset="2"/>
              </a:rPr>
              <a:t></a:t>
            </a:r>
            <a:r>
              <a:rPr lang="en-US" sz="2400" b="1" dirty="0">
                <a:solidFill>
                  <a:srgbClr val="00B050"/>
                </a:solidFill>
              </a:rPr>
              <a:t> (</a:t>
            </a:r>
            <a:r>
              <a:rPr lang="en-US" sz="2400" b="1" dirty="0" err="1" smtClean="0">
                <a:solidFill>
                  <a:srgbClr val="00B050"/>
                </a:solidFill>
              </a:rPr>
              <a:t>x</a:t>
            </a:r>
            <a:r>
              <a:rPr lang="en-US" sz="2400" b="1" baseline="-25000" dirty="0" err="1" smtClean="0">
                <a:solidFill>
                  <a:srgbClr val="00B050"/>
                </a:solidFill>
              </a:rPr>
              <a:t>p</a:t>
            </a:r>
            <a:r>
              <a:rPr lang="en-US" sz="2400" b="1" dirty="0" smtClean="0">
                <a:solidFill>
                  <a:srgbClr val="00B050"/>
                </a:solidFill>
              </a:rPr>
              <a:t>-x</a:t>
            </a:r>
            <a:r>
              <a:rPr lang="en-US" sz="2400" b="1" baseline="-25000" dirty="0" smtClean="0">
                <a:solidFill>
                  <a:srgbClr val="00B050"/>
                </a:solidFill>
              </a:rPr>
              <a:t>l</a:t>
            </a:r>
            <a:r>
              <a:rPr lang="en-US" sz="2400" b="1" dirty="0" smtClean="0">
                <a:solidFill>
                  <a:srgbClr val="00B050"/>
                </a:solidFill>
              </a:rPr>
              <a:t>, </a:t>
            </a:r>
            <a:r>
              <a:rPr lang="en-US" sz="2400" b="1" dirty="0" err="1" smtClean="0">
                <a:solidFill>
                  <a:srgbClr val="00B050"/>
                </a:solidFill>
              </a:rPr>
              <a:t>y</a:t>
            </a:r>
            <a:r>
              <a:rPr lang="en-US" sz="2400" b="1" baseline="-25000" dirty="0" err="1" smtClean="0">
                <a:solidFill>
                  <a:srgbClr val="00B050"/>
                </a:solidFill>
              </a:rPr>
              <a:t>p</a:t>
            </a:r>
            <a:r>
              <a:rPr lang="en-US" sz="2400" b="1" dirty="0" err="1" smtClean="0">
                <a:solidFill>
                  <a:srgbClr val="00B050"/>
                </a:solidFill>
              </a:rPr>
              <a:t>-y</a:t>
            </a:r>
            <a:r>
              <a:rPr lang="en-US" sz="2400" b="1" baseline="-25000" dirty="0" err="1" smtClean="0">
                <a:solidFill>
                  <a:srgbClr val="00B050"/>
                </a:solidFill>
              </a:rPr>
              <a:t>l</a:t>
            </a:r>
            <a:r>
              <a:rPr lang="en-US" sz="2400" b="1" dirty="0" smtClean="0">
                <a:solidFill>
                  <a:srgbClr val="00B050"/>
                </a:solidFill>
              </a:rPr>
              <a:t>)</a:t>
            </a:r>
            <a:endParaRPr lang="en-US" sz="24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% size covered in X/Y: (18.5/40,  24.5/60) =</a:t>
            </a:r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en-US" sz="2400" b="1" dirty="0" smtClean="0">
                <a:solidFill>
                  <a:srgbClr val="00B050"/>
                </a:solidFill>
              </a:rPr>
              <a:t>(</a:t>
            </a:r>
            <a:r>
              <a:rPr lang="en-US" sz="2400" b="1" dirty="0" err="1" smtClean="0">
                <a:solidFill>
                  <a:srgbClr val="00B050"/>
                </a:solidFill>
              </a:rPr>
              <a:t>x</a:t>
            </a:r>
            <a:r>
              <a:rPr lang="en-US" sz="2400" b="1" baseline="-25000" dirty="0" err="1" smtClean="0">
                <a:solidFill>
                  <a:srgbClr val="00B050"/>
                </a:solidFill>
              </a:rPr>
              <a:t>d</a:t>
            </a:r>
            <a:r>
              <a:rPr lang="en-US" sz="2400" b="1" baseline="-25000" dirty="0" smtClean="0">
                <a:solidFill>
                  <a:srgbClr val="00B050"/>
                </a:solidFill>
              </a:rPr>
              <a:t> </a:t>
            </a:r>
            <a:r>
              <a:rPr lang="en-US" sz="2400" b="1" dirty="0">
                <a:solidFill>
                  <a:srgbClr val="00B050"/>
                </a:solidFill>
              </a:rPr>
              <a:t>, </a:t>
            </a:r>
            <a:r>
              <a:rPr lang="en-US" sz="2400" b="1" dirty="0" err="1" smtClean="0">
                <a:solidFill>
                  <a:srgbClr val="00B050"/>
                </a:solidFill>
              </a:rPr>
              <a:t>y</a:t>
            </a:r>
            <a:r>
              <a:rPr lang="en-US" sz="2400" b="1" baseline="-25000" dirty="0" err="1">
                <a:solidFill>
                  <a:srgbClr val="00B050"/>
                </a:solidFill>
              </a:rPr>
              <a:t>d</a:t>
            </a:r>
            <a:r>
              <a:rPr lang="en-US" sz="2400" b="1" dirty="0" smtClean="0">
                <a:solidFill>
                  <a:srgbClr val="00B050"/>
                </a:solidFill>
              </a:rPr>
              <a:t>) = ((</a:t>
            </a:r>
            <a:r>
              <a:rPr lang="en-US" sz="2400" b="1" dirty="0" err="1" smtClean="0">
                <a:solidFill>
                  <a:srgbClr val="00B050"/>
                </a:solidFill>
              </a:rPr>
              <a:t>x</a:t>
            </a:r>
            <a:r>
              <a:rPr lang="en-US" sz="2400" b="1" baseline="-25000" dirty="0" err="1" smtClean="0">
                <a:solidFill>
                  <a:srgbClr val="00B050"/>
                </a:solidFill>
              </a:rPr>
              <a:t>p</a:t>
            </a:r>
            <a:r>
              <a:rPr lang="en-US" sz="2400" b="1" dirty="0" smtClean="0">
                <a:solidFill>
                  <a:srgbClr val="00B050"/>
                </a:solidFill>
              </a:rPr>
              <a:t>-x</a:t>
            </a:r>
            <a:r>
              <a:rPr lang="en-US" sz="2400" b="1" baseline="-25000" dirty="0" smtClean="0">
                <a:solidFill>
                  <a:srgbClr val="00B050"/>
                </a:solidFill>
              </a:rPr>
              <a:t>l</a:t>
            </a:r>
            <a:r>
              <a:rPr lang="en-US" sz="2400" b="1" dirty="0" smtClean="0">
                <a:solidFill>
                  <a:srgbClr val="00B050"/>
                </a:solidFill>
              </a:rPr>
              <a:t>)/W</a:t>
            </a:r>
            <a:r>
              <a:rPr lang="en-US" sz="2400" b="1" baseline="-25000" dirty="0" smtClean="0">
                <a:solidFill>
                  <a:srgbClr val="00B050"/>
                </a:solidFill>
              </a:rPr>
              <a:t>B</a:t>
            </a:r>
            <a:r>
              <a:rPr lang="en-US" sz="2400" b="1" dirty="0" smtClean="0">
                <a:solidFill>
                  <a:srgbClr val="00B050"/>
                </a:solidFill>
              </a:rPr>
              <a:t> , (</a:t>
            </a:r>
            <a:r>
              <a:rPr lang="en-US" sz="2400" b="1" dirty="0" err="1" smtClean="0">
                <a:solidFill>
                  <a:srgbClr val="00B050"/>
                </a:solidFill>
              </a:rPr>
              <a:t>y</a:t>
            </a:r>
            <a:r>
              <a:rPr lang="en-US" sz="2400" b="1" baseline="-25000" dirty="0" err="1" smtClean="0">
                <a:solidFill>
                  <a:srgbClr val="00B050"/>
                </a:solidFill>
              </a:rPr>
              <a:t>p</a:t>
            </a:r>
            <a:r>
              <a:rPr lang="en-US" sz="2400" b="1" dirty="0" err="1" smtClean="0">
                <a:solidFill>
                  <a:srgbClr val="00B050"/>
                </a:solidFill>
              </a:rPr>
              <a:t>-y</a:t>
            </a:r>
            <a:r>
              <a:rPr lang="en-US" sz="2400" b="1" baseline="-25000" dirty="0" err="1" smtClean="0">
                <a:solidFill>
                  <a:srgbClr val="00B050"/>
                </a:solidFill>
              </a:rPr>
              <a:t>l</a:t>
            </a:r>
            <a:r>
              <a:rPr lang="en-US" sz="2400" b="1" dirty="0" smtClean="0">
                <a:solidFill>
                  <a:srgbClr val="00B050"/>
                </a:solidFill>
              </a:rPr>
              <a:t>)/H</a:t>
            </a:r>
            <a:r>
              <a:rPr lang="en-US" sz="2400" b="1" baseline="-25000" dirty="0" smtClean="0">
                <a:solidFill>
                  <a:srgbClr val="00B050"/>
                </a:solidFill>
              </a:rPr>
              <a:t>B</a:t>
            </a:r>
            <a:r>
              <a:rPr lang="en-US" sz="2400" b="1" dirty="0" smtClean="0">
                <a:solidFill>
                  <a:srgbClr val="00B050"/>
                </a:solidFill>
              </a:rPr>
              <a:t>)</a:t>
            </a:r>
            <a:endParaRPr lang="en-US" sz="24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Index (k, l): </a:t>
            </a:r>
            <a:r>
              <a:rPr lang="en-US" sz="2400" dirty="0">
                <a:solidFill>
                  <a:srgbClr val="FF0000"/>
                </a:solidFill>
              </a:rPr>
              <a:t>(</a:t>
            </a:r>
            <a:r>
              <a:rPr lang="en-US" sz="2400" dirty="0" smtClean="0">
                <a:solidFill>
                  <a:srgbClr val="FF0000"/>
                </a:solidFill>
              </a:rPr>
              <a:t>0.4625 x 20, 0.4083 x 30) =</a:t>
            </a:r>
            <a:r>
              <a:rPr lang="en-US" sz="2400" b="1" dirty="0">
                <a:solidFill>
                  <a:srgbClr val="00B050"/>
                </a:solidFill>
              </a:rPr>
              <a:t> (</a:t>
            </a:r>
            <a:r>
              <a:rPr lang="en-US" sz="2400" b="1" dirty="0" err="1">
                <a:solidFill>
                  <a:srgbClr val="00B050"/>
                </a:solidFill>
              </a:rPr>
              <a:t>x</a:t>
            </a:r>
            <a:r>
              <a:rPr lang="en-US" sz="2400" b="1" baseline="-25000" dirty="0" err="1">
                <a:solidFill>
                  <a:srgbClr val="00B050"/>
                </a:solidFill>
              </a:rPr>
              <a:t>d</a:t>
            </a:r>
            <a:r>
              <a:rPr lang="en-US" sz="2400" b="1" baseline="-25000" dirty="0">
                <a:solidFill>
                  <a:srgbClr val="00B050"/>
                </a:solidFill>
              </a:rPr>
              <a:t> </a:t>
            </a:r>
            <a:r>
              <a:rPr lang="en-US" sz="2400" b="1" dirty="0" smtClean="0">
                <a:solidFill>
                  <a:srgbClr val="00B050"/>
                </a:solidFill>
              </a:rPr>
              <a:t>* M</a:t>
            </a:r>
            <a:r>
              <a:rPr lang="en-US" sz="2400" b="1" baseline="-25000" dirty="0" smtClean="0">
                <a:solidFill>
                  <a:srgbClr val="00B050"/>
                </a:solidFill>
              </a:rPr>
              <a:t>B </a:t>
            </a:r>
            <a:r>
              <a:rPr lang="en-US" sz="2400" b="1" dirty="0" smtClean="0">
                <a:solidFill>
                  <a:srgbClr val="00B050"/>
                </a:solidFill>
              </a:rPr>
              <a:t>, </a:t>
            </a:r>
            <a:r>
              <a:rPr lang="en-US" sz="2400" b="1" dirty="0" err="1" smtClean="0">
                <a:solidFill>
                  <a:srgbClr val="00B050"/>
                </a:solidFill>
              </a:rPr>
              <a:t>y</a:t>
            </a:r>
            <a:r>
              <a:rPr lang="en-US" sz="2400" b="1" baseline="-25000" dirty="0" err="1" smtClean="0">
                <a:solidFill>
                  <a:srgbClr val="00B050"/>
                </a:solidFill>
              </a:rPr>
              <a:t>d</a:t>
            </a:r>
            <a:r>
              <a:rPr lang="en-US" sz="2400" b="1" dirty="0" smtClean="0">
                <a:solidFill>
                  <a:srgbClr val="00B050"/>
                </a:solidFill>
              </a:rPr>
              <a:t> *</a:t>
            </a:r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en-US" sz="2400" b="1" dirty="0" smtClean="0">
                <a:solidFill>
                  <a:srgbClr val="00B050"/>
                </a:solidFill>
              </a:rPr>
              <a:t>N</a:t>
            </a:r>
            <a:r>
              <a:rPr lang="en-US" sz="2400" b="1" baseline="-25000" dirty="0" smtClean="0">
                <a:solidFill>
                  <a:srgbClr val="00B050"/>
                </a:solidFill>
              </a:rPr>
              <a:t>B</a:t>
            </a:r>
            <a:r>
              <a:rPr lang="en-US" sz="2400" b="1" dirty="0" smtClean="0">
                <a:solidFill>
                  <a:srgbClr val="00B050"/>
                </a:solidFill>
              </a:rPr>
              <a:t>)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002060"/>
                </a:solidFill>
              </a:rPr>
              <a:t>Index-K</a:t>
            </a:r>
            <a:r>
              <a:rPr lang="en-US" b="1" dirty="0" smtClean="0">
                <a:solidFill>
                  <a:srgbClr val="00B050"/>
                </a:solidFill>
              </a:rPr>
              <a:t> = </a:t>
            </a:r>
            <a:r>
              <a:rPr lang="en-US" b="1" dirty="0" err="1">
                <a:solidFill>
                  <a:srgbClr val="00B050"/>
                </a:solidFill>
              </a:rPr>
              <a:t>x</a:t>
            </a:r>
            <a:r>
              <a:rPr lang="en-US" b="1" baseline="-25000" dirty="0" err="1">
                <a:solidFill>
                  <a:srgbClr val="00B050"/>
                </a:solidFill>
              </a:rPr>
              <a:t>d</a:t>
            </a:r>
            <a:r>
              <a:rPr lang="en-US" b="1" baseline="-25000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* M</a:t>
            </a:r>
            <a:r>
              <a:rPr lang="en-US" b="1" baseline="-25000" dirty="0">
                <a:solidFill>
                  <a:srgbClr val="00B050"/>
                </a:solidFill>
              </a:rPr>
              <a:t>B </a:t>
            </a:r>
            <a:r>
              <a:rPr lang="en-US" b="1" dirty="0" smtClean="0">
                <a:solidFill>
                  <a:srgbClr val="00B050"/>
                </a:solidFill>
              </a:rPr>
              <a:t>= (</a:t>
            </a:r>
            <a:r>
              <a:rPr lang="en-US" b="1" dirty="0" err="1">
                <a:solidFill>
                  <a:srgbClr val="00B050"/>
                </a:solidFill>
              </a:rPr>
              <a:t>x</a:t>
            </a:r>
            <a:r>
              <a:rPr lang="en-US" b="1" baseline="-25000" dirty="0" err="1">
                <a:solidFill>
                  <a:srgbClr val="00B050"/>
                </a:solidFill>
              </a:rPr>
              <a:t>p</a:t>
            </a:r>
            <a:r>
              <a:rPr lang="en-US" b="1" dirty="0">
                <a:solidFill>
                  <a:srgbClr val="00B050"/>
                </a:solidFill>
              </a:rPr>
              <a:t>-x</a:t>
            </a:r>
            <a:r>
              <a:rPr lang="en-US" b="1" baseline="-25000" dirty="0">
                <a:solidFill>
                  <a:srgbClr val="00B050"/>
                </a:solidFill>
              </a:rPr>
              <a:t>l</a:t>
            </a:r>
            <a:r>
              <a:rPr lang="en-US" b="1" dirty="0">
                <a:solidFill>
                  <a:srgbClr val="00B050"/>
                </a:solidFill>
              </a:rPr>
              <a:t>)/</a:t>
            </a:r>
            <a:r>
              <a:rPr lang="en-US" b="1" dirty="0" smtClean="0">
                <a:solidFill>
                  <a:srgbClr val="00B050"/>
                </a:solidFill>
              </a:rPr>
              <a:t>W</a:t>
            </a:r>
            <a:r>
              <a:rPr lang="en-US" b="1" baseline="-25000" dirty="0" smtClean="0">
                <a:solidFill>
                  <a:srgbClr val="00B050"/>
                </a:solidFill>
              </a:rPr>
              <a:t>B </a:t>
            </a:r>
            <a:r>
              <a:rPr lang="en-US" b="1" dirty="0">
                <a:solidFill>
                  <a:srgbClr val="00B050"/>
                </a:solidFill>
              </a:rPr>
              <a:t>* </a:t>
            </a:r>
            <a:r>
              <a:rPr lang="en-US" b="1" dirty="0" smtClean="0">
                <a:solidFill>
                  <a:srgbClr val="00B050"/>
                </a:solidFill>
              </a:rPr>
              <a:t>M</a:t>
            </a:r>
            <a:r>
              <a:rPr lang="en-US" b="1" baseline="-25000" dirty="0" smtClean="0">
                <a:solidFill>
                  <a:srgbClr val="00B050"/>
                </a:solidFill>
              </a:rPr>
              <a:t>B</a:t>
            </a:r>
            <a:r>
              <a:rPr lang="en-US" b="1" dirty="0">
                <a:solidFill>
                  <a:srgbClr val="00B050"/>
                </a:solidFill>
              </a:rPr>
              <a:t>= (</a:t>
            </a:r>
            <a:r>
              <a:rPr lang="en-US" b="1" dirty="0" err="1" smtClean="0">
                <a:solidFill>
                  <a:srgbClr val="00B050"/>
                </a:solidFill>
              </a:rPr>
              <a:t>x</a:t>
            </a:r>
            <a:r>
              <a:rPr lang="en-US" b="1" baseline="-25000" dirty="0" err="1" smtClean="0">
                <a:solidFill>
                  <a:srgbClr val="00B050"/>
                </a:solidFill>
              </a:rPr>
              <a:t>p</a:t>
            </a:r>
            <a:r>
              <a:rPr lang="en-US" b="1" dirty="0" smtClean="0">
                <a:solidFill>
                  <a:srgbClr val="00B050"/>
                </a:solidFill>
              </a:rPr>
              <a:t>-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 err="1" smtClean="0">
                <a:solidFill>
                  <a:srgbClr val="00B050"/>
                </a:solidFill>
              </a:rPr>
              <a:t>x</a:t>
            </a:r>
            <a:r>
              <a:rPr lang="en-US" b="1" baseline="-25000" dirty="0" err="1" smtClean="0">
                <a:solidFill>
                  <a:srgbClr val="00B050"/>
                </a:solidFill>
              </a:rPr>
              <a:t>B</a:t>
            </a:r>
            <a:r>
              <a:rPr lang="en-US" b="1" dirty="0" err="1">
                <a:solidFill>
                  <a:srgbClr val="00B050"/>
                </a:solidFill>
              </a:rPr>
              <a:t>+</a:t>
            </a:r>
            <a:r>
              <a:rPr lang="en-US" b="1" dirty="0" err="1" smtClean="0">
                <a:solidFill>
                  <a:srgbClr val="00B050"/>
                </a:solidFill>
              </a:rPr>
              <a:t>W</a:t>
            </a:r>
            <a:r>
              <a:rPr lang="en-US" b="1" baseline="-25000" dirty="0" err="1" smtClean="0">
                <a:solidFill>
                  <a:srgbClr val="00B050"/>
                </a:solidFill>
              </a:rPr>
              <a:t>B</a:t>
            </a:r>
            <a:r>
              <a:rPr lang="en-US" b="1" dirty="0" smtClean="0">
                <a:solidFill>
                  <a:srgbClr val="00B050"/>
                </a:solidFill>
              </a:rPr>
              <a:t>/2) * 1/W</a:t>
            </a:r>
            <a:r>
              <a:rPr lang="en-US" b="1" baseline="-25000" dirty="0" smtClean="0">
                <a:solidFill>
                  <a:srgbClr val="00B050"/>
                </a:solidFill>
              </a:rPr>
              <a:t>B </a:t>
            </a:r>
            <a:r>
              <a:rPr lang="en-US" b="1" dirty="0">
                <a:solidFill>
                  <a:srgbClr val="00B050"/>
                </a:solidFill>
              </a:rPr>
              <a:t>* M</a:t>
            </a:r>
            <a:r>
              <a:rPr lang="en-US" b="1" baseline="-25000" dirty="0">
                <a:solidFill>
                  <a:srgbClr val="00B050"/>
                </a:solidFill>
              </a:rPr>
              <a:t>B</a:t>
            </a:r>
            <a:endParaRPr lang="en-US" baseline="-25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B050"/>
                </a:solidFill>
              </a:rPr>
              <a:t>               </a:t>
            </a:r>
            <a:r>
              <a:rPr lang="en-US" b="1" dirty="0" smtClean="0">
                <a:solidFill>
                  <a:srgbClr val="002060"/>
                </a:solidFill>
              </a:rPr>
              <a:t>= [(</a:t>
            </a:r>
            <a:r>
              <a:rPr lang="en-US" b="1" dirty="0">
                <a:solidFill>
                  <a:srgbClr val="002060"/>
                </a:solidFill>
              </a:rPr>
              <a:t>x</a:t>
            </a:r>
            <a:r>
              <a:rPr lang="en-US" b="1" baseline="-25000" dirty="0">
                <a:solidFill>
                  <a:srgbClr val="002060"/>
                </a:solidFill>
              </a:rPr>
              <a:t>p</a:t>
            </a:r>
            <a:r>
              <a:rPr lang="en-US" b="1" dirty="0">
                <a:solidFill>
                  <a:srgbClr val="002060"/>
                </a:solidFill>
              </a:rPr>
              <a:t>- </a:t>
            </a:r>
            <a:r>
              <a:rPr lang="en-US" b="1" dirty="0" smtClean="0">
                <a:solidFill>
                  <a:srgbClr val="002060"/>
                </a:solidFill>
              </a:rPr>
              <a:t>x</a:t>
            </a:r>
            <a:r>
              <a:rPr lang="en-US" b="1" baseline="-25000" dirty="0" smtClean="0">
                <a:solidFill>
                  <a:srgbClr val="002060"/>
                </a:solidFill>
              </a:rPr>
              <a:t>B</a:t>
            </a:r>
            <a:r>
              <a:rPr lang="en-US" b="1" dirty="0" smtClean="0">
                <a:solidFill>
                  <a:srgbClr val="002060"/>
                </a:solidFill>
              </a:rPr>
              <a:t>)/W</a:t>
            </a:r>
            <a:r>
              <a:rPr lang="en-US" b="1" baseline="-25000" dirty="0" smtClean="0">
                <a:solidFill>
                  <a:srgbClr val="002060"/>
                </a:solidFill>
              </a:rPr>
              <a:t>B</a:t>
            </a:r>
            <a:r>
              <a:rPr lang="en-US" b="1" dirty="0" smtClean="0">
                <a:solidFill>
                  <a:srgbClr val="002060"/>
                </a:solidFill>
              </a:rPr>
              <a:t> + ½] * </a:t>
            </a:r>
            <a:r>
              <a:rPr lang="en-US" b="1" dirty="0">
                <a:solidFill>
                  <a:srgbClr val="002060"/>
                </a:solidFill>
              </a:rPr>
              <a:t>M</a:t>
            </a:r>
            <a:r>
              <a:rPr lang="en-US" b="1" baseline="-25000" dirty="0">
                <a:solidFill>
                  <a:srgbClr val="002060"/>
                </a:solidFill>
              </a:rPr>
              <a:t>B</a:t>
            </a:r>
            <a:endParaRPr lang="en-US" baseline="-25000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baseline="-250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75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88" y="1816876"/>
            <a:ext cx="11353800" cy="4848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Store color in CPU: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663" y="454546"/>
            <a:ext cx="4371975" cy="17907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Rounded Rectangle 4"/>
          <p:cNvSpPr/>
          <p:nvPr/>
        </p:nvSpPr>
        <p:spPr>
          <a:xfrm>
            <a:off x="7752135" y="1668497"/>
            <a:ext cx="2718448" cy="296758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433285" y="1331823"/>
            <a:ext cx="2029590" cy="633432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sz="2000" dirty="0" smtClean="0"/>
              <a:t>Engine_Texture.js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6338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TextureRenderable</a:t>
            </a:r>
            <a:r>
              <a:rPr lang="en-US" dirty="0" smtClean="0"/>
              <a:t>: caching info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665" y="1625391"/>
            <a:ext cx="9141318" cy="4351338"/>
          </a:xfrm>
        </p:spPr>
      </p:pic>
      <p:sp>
        <p:nvSpPr>
          <p:cNvPr id="7" name="Rounded Rectangle 6"/>
          <p:cNvSpPr/>
          <p:nvPr/>
        </p:nvSpPr>
        <p:spPr>
          <a:xfrm>
            <a:off x="1578266" y="3010062"/>
            <a:ext cx="6537867" cy="907842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02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TextureRenderable_PixelCollision.js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599" y="1266825"/>
            <a:ext cx="9933532" cy="5505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456" t="25124"/>
          <a:stretch/>
        </p:blipFill>
        <p:spPr>
          <a:xfrm>
            <a:off x="7133650" y="1681388"/>
            <a:ext cx="5415675" cy="1401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5440" y="5448141"/>
            <a:ext cx="6927071" cy="1209347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grpSp>
        <p:nvGrpSpPr>
          <p:cNvPr id="3" name="Group 2"/>
          <p:cNvGrpSpPr/>
          <p:nvPr/>
        </p:nvGrpSpPr>
        <p:grpSpPr>
          <a:xfrm>
            <a:off x="6028179" y="1355201"/>
            <a:ext cx="5233777" cy="2699599"/>
            <a:chOff x="6028179" y="1355201"/>
            <a:chExt cx="5233777" cy="2699599"/>
          </a:xfrm>
        </p:grpSpPr>
        <p:sp>
          <p:nvSpPr>
            <p:cNvPr id="7" name="Rounded Rectangular Callout 6"/>
            <p:cNvSpPr/>
            <p:nvPr/>
          </p:nvSpPr>
          <p:spPr>
            <a:xfrm>
              <a:off x="8765451" y="2235930"/>
              <a:ext cx="2496505" cy="749959"/>
            </a:xfrm>
            <a:prstGeom prst="wedgeRoundRectCallout">
              <a:avLst>
                <a:gd name="adj1" fmla="val -113114"/>
                <a:gd name="adj2" fmla="val 155615"/>
                <a:gd name="adj3" fmla="val 16667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smtClean="0">
                  <a:solidFill>
                    <a:schemeClr val="tx1"/>
                  </a:solidFill>
                </a:rPr>
                <a:t>First detected position: no other meaning!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744641" y="1355201"/>
              <a:ext cx="1084334" cy="265092"/>
            </a:xfrm>
            <a:prstGeom prst="roundRect">
              <a:avLst/>
            </a:prstGeom>
            <a:noFill/>
            <a:ln w="508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028179" y="3789708"/>
              <a:ext cx="1192743" cy="265092"/>
            </a:xfrm>
            <a:prstGeom prst="roundRect">
              <a:avLst/>
            </a:prstGeom>
            <a:noFill/>
            <a:ln w="508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ular Callout 9"/>
            <p:cNvSpPr/>
            <p:nvPr/>
          </p:nvSpPr>
          <p:spPr>
            <a:xfrm>
              <a:off x="8755926" y="2235930"/>
              <a:ext cx="2496505" cy="749959"/>
            </a:xfrm>
            <a:prstGeom prst="wedgeRoundRectCallout">
              <a:avLst>
                <a:gd name="adj1" fmla="val -85644"/>
                <a:gd name="adj2" fmla="val -140311"/>
                <a:gd name="adj3" fmla="val 16667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smtClean="0">
                  <a:solidFill>
                    <a:schemeClr val="tx1"/>
                  </a:solidFill>
                </a:rPr>
                <a:t>First detected position: no other meaning!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839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 (Image Space) to WC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73" y="1558259"/>
            <a:ext cx="9010650" cy="1609725"/>
          </a:xfrm>
          <a:prstGeom prst="rect">
            <a:avLst/>
          </a:prstGeom>
        </p:spPr>
      </p:pic>
      <p:sp>
        <p:nvSpPr>
          <p:cNvPr id="86" name="Content Placeholder 8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Image: Resolution: </a:t>
            </a:r>
            <a:r>
              <a:rPr lang="en-US" dirty="0" err="1"/>
              <a:t>T</a:t>
            </a:r>
            <a:r>
              <a:rPr lang="en-US" dirty="0" err="1" smtClean="0"/>
              <a:t>exWidth</a:t>
            </a:r>
            <a:r>
              <a:rPr lang="en-US" dirty="0" smtClean="0"/>
              <a:t>  x  </a:t>
            </a:r>
            <a:r>
              <a:rPr lang="en-US" dirty="0" err="1" smtClean="0"/>
              <a:t>TexHeight</a:t>
            </a:r>
            <a:endParaRPr lang="en-US" dirty="0" smtClean="0"/>
          </a:p>
          <a:p>
            <a:r>
              <a:rPr lang="en-US" dirty="0" smtClean="0"/>
              <a:t>WC size: </a:t>
            </a:r>
            <a:r>
              <a:rPr lang="en-US" dirty="0" err="1" smtClean="0"/>
              <a:t>Xform.getWidth</a:t>
            </a:r>
            <a:r>
              <a:rPr lang="en-US" dirty="0" smtClean="0"/>
              <a:t>() x </a:t>
            </a:r>
            <a:r>
              <a:rPr lang="en-US" dirty="0" err="1" smtClean="0"/>
              <a:t>Xform.getHeight</a:t>
            </a:r>
            <a:r>
              <a:rPr lang="en-US" dirty="0" smtClean="0"/>
              <a:t>()</a:t>
            </a:r>
          </a:p>
          <a:p>
            <a:r>
              <a:rPr lang="en-US" dirty="0" smtClean="0"/>
              <a:t>Texel width in WC  = </a:t>
            </a:r>
            <a:r>
              <a:rPr lang="en-US" dirty="0" err="1" smtClean="0"/>
              <a:t>Xform.getWidth</a:t>
            </a:r>
            <a:r>
              <a:rPr lang="en-US" dirty="0"/>
              <a:t>() / </a:t>
            </a:r>
            <a:r>
              <a:rPr lang="en-US" dirty="0" err="1" smtClean="0"/>
              <a:t>TexWith</a:t>
            </a:r>
            <a:endParaRPr lang="en-US" dirty="0" smtClean="0"/>
          </a:p>
          <a:p>
            <a:r>
              <a:rPr lang="en-US" dirty="0" smtClean="0"/>
              <a:t>WC location for pixel (i, j):  </a:t>
            </a:r>
          </a:p>
          <a:p>
            <a:pPr lvl="1"/>
            <a:r>
              <a:rPr lang="en-US" dirty="0" err="1" smtClean="0"/>
              <a:t>LowerLeft.x</a:t>
            </a:r>
            <a:r>
              <a:rPr lang="en-US" dirty="0" smtClean="0"/>
              <a:t> + i * Texel-Width-in-WC</a:t>
            </a:r>
          </a:p>
          <a:p>
            <a:pPr lvl="1"/>
            <a:r>
              <a:rPr lang="en-US" dirty="0" err="1" smtClean="0"/>
              <a:t>LowerLeft.x</a:t>
            </a:r>
            <a:r>
              <a:rPr lang="en-US" dirty="0" smtClean="0"/>
              <a:t> = </a:t>
            </a:r>
            <a:r>
              <a:rPr lang="en-US" dirty="0" err="1" smtClean="0"/>
              <a:t>Xform.getXPos</a:t>
            </a:r>
            <a:r>
              <a:rPr lang="en-US" dirty="0" smtClean="0"/>
              <a:t>() – (</a:t>
            </a:r>
            <a:r>
              <a:rPr lang="en-US" dirty="0" err="1"/>
              <a:t>Xform.getWidth</a:t>
            </a:r>
            <a:r>
              <a:rPr lang="en-US" dirty="0"/>
              <a:t>() </a:t>
            </a:r>
            <a:r>
              <a:rPr lang="en-US" dirty="0" smtClean="0"/>
              <a:t> * 0.5)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655" y="2941937"/>
            <a:ext cx="4705350" cy="609600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08250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WC position to Image pixel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2814"/>
          </a:xfrm>
        </p:spPr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normalizeSize</a:t>
            </a:r>
            <a:r>
              <a:rPr lang="en-US" dirty="0" smtClean="0"/>
              <a:t> (like UV): delta / WC-Size</a:t>
            </a:r>
          </a:p>
          <a:p>
            <a:r>
              <a:rPr lang="en-US" dirty="0" smtClean="0"/>
              <a:t>Pixel-x = Image resolution * </a:t>
            </a:r>
            <a:r>
              <a:rPr lang="en-US" dirty="0" err="1" smtClean="0"/>
              <a:t>normalizeSize</a:t>
            </a:r>
            <a:endParaRPr lang="en-US" dirty="0" smtClean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52" y="1437735"/>
            <a:ext cx="8743950" cy="3695700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6849074" y="3138429"/>
            <a:ext cx="3076702" cy="2528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076802" y="3138429"/>
            <a:ext cx="4187915" cy="3220010"/>
            <a:chOff x="3357607" y="1150328"/>
            <a:chExt cx="4187915" cy="3220010"/>
          </a:xfrm>
        </p:grpSpPr>
        <p:grpSp>
          <p:nvGrpSpPr>
            <p:cNvPr id="7" name="Group 6"/>
            <p:cNvGrpSpPr/>
            <p:nvPr/>
          </p:nvGrpSpPr>
          <p:grpSpPr>
            <a:xfrm>
              <a:off x="3945779" y="1150328"/>
              <a:ext cx="3290811" cy="3038165"/>
              <a:chOff x="6710900" y="2427392"/>
              <a:chExt cx="3290811" cy="3038165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3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2625" y="2427392"/>
                <a:ext cx="3038165" cy="3038165"/>
              </a:xfrm>
              <a:prstGeom prst="rect">
                <a:avLst/>
              </a:prstGeom>
            </p:spPr>
          </p:pic>
          <p:grpSp>
            <p:nvGrpSpPr>
              <p:cNvPr id="18" name="Group 17"/>
              <p:cNvGrpSpPr/>
              <p:nvPr/>
            </p:nvGrpSpPr>
            <p:grpSpPr>
              <a:xfrm>
                <a:off x="6710900" y="2581620"/>
                <a:ext cx="3290811" cy="2729707"/>
                <a:chOff x="6824366" y="863224"/>
                <a:chExt cx="3290811" cy="2729707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6824366" y="863224"/>
                  <a:ext cx="3290810" cy="544540"/>
                  <a:chOff x="6824366" y="863224"/>
                  <a:chExt cx="3290810" cy="544540"/>
                </a:xfrm>
              </p:grpSpPr>
              <p:sp>
                <p:nvSpPr>
                  <p:cNvPr id="48" name="Rectangle 47"/>
                  <p:cNvSpPr/>
                  <p:nvPr/>
                </p:nvSpPr>
                <p:spPr>
                  <a:xfrm>
                    <a:off x="6824366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" name="Rectangle 48"/>
                  <p:cNvSpPr/>
                  <p:nvPr/>
                </p:nvSpPr>
                <p:spPr>
                  <a:xfrm>
                    <a:off x="7373662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" name="Rectangle 49"/>
                  <p:cNvSpPr/>
                  <p:nvPr/>
                </p:nvSpPr>
                <p:spPr>
                  <a:xfrm>
                    <a:off x="7922958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" name="Rectangle 50"/>
                  <p:cNvSpPr/>
                  <p:nvPr/>
                </p:nvSpPr>
                <p:spPr>
                  <a:xfrm>
                    <a:off x="8472254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" name="Rectangle 51"/>
                  <p:cNvSpPr/>
                  <p:nvPr/>
                </p:nvSpPr>
                <p:spPr>
                  <a:xfrm>
                    <a:off x="9021548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" name="Rectangle 52"/>
                  <p:cNvSpPr/>
                  <p:nvPr/>
                </p:nvSpPr>
                <p:spPr>
                  <a:xfrm>
                    <a:off x="9568362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" name="Group 19"/>
                <p:cNvGrpSpPr/>
                <p:nvPr/>
              </p:nvGrpSpPr>
              <p:grpSpPr>
                <a:xfrm>
                  <a:off x="6824366" y="1422203"/>
                  <a:ext cx="3290810" cy="544540"/>
                  <a:chOff x="6824366" y="863224"/>
                  <a:chExt cx="3290810" cy="544540"/>
                </a:xfrm>
              </p:grpSpPr>
              <p:sp>
                <p:nvSpPr>
                  <p:cNvPr id="42" name="Rectangle 41"/>
                  <p:cNvSpPr/>
                  <p:nvPr/>
                </p:nvSpPr>
                <p:spPr>
                  <a:xfrm>
                    <a:off x="6824366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" name="Rectangle 42"/>
                  <p:cNvSpPr/>
                  <p:nvPr/>
                </p:nvSpPr>
                <p:spPr>
                  <a:xfrm>
                    <a:off x="7373662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Rectangle 43"/>
                  <p:cNvSpPr/>
                  <p:nvPr/>
                </p:nvSpPr>
                <p:spPr>
                  <a:xfrm>
                    <a:off x="7922958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Rectangle 44"/>
                  <p:cNvSpPr/>
                  <p:nvPr/>
                </p:nvSpPr>
                <p:spPr>
                  <a:xfrm>
                    <a:off x="8472254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Rectangle 45"/>
                  <p:cNvSpPr/>
                  <p:nvPr/>
                </p:nvSpPr>
                <p:spPr>
                  <a:xfrm>
                    <a:off x="9021548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Rectangle 46"/>
                  <p:cNvSpPr/>
                  <p:nvPr/>
                </p:nvSpPr>
                <p:spPr>
                  <a:xfrm>
                    <a:off x="9568362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1" name="Group 20"/>
                <p:cNvGrpSpPr/>
                <p:nvPr/>
              </p:nvGrpSpPr>
              <p:grpSpPr>
                <a:xfrm>
                  <a:off x="6824367" y="1960971"/>
                  <a:ext cx="3290810" cy="544540"/>
                  <a:chOff x="6824366" y="863224"/>
                  <a:chExt cx="3290810" cy="544540"/>
                </a:xfrm>
              </p:grpSpPr>
              <p:sp>
                <p:nvSpPr>
                  <p:cNvPr id="36" name="Rectangle 35"/>
                  <p:cNvSpPr/>
                  <p:nvPr/>
                </p:nvSpPr>
                <p:spPr>
                  <a:xfrm>
                    <a:off x="6824366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" name="Rectangle 36"/>
                  <p:cNvSpPr/>
                  <p:nvPr/>
                </p:nvSpPr>
                <p:spPr>
                  <a:xfrm>
                    <a:off x="7373662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" name="Rectangle 37"/>
                  <p:cNvSpPr/>
                  <p:nvPr/>
                </p:nvSpPr>
                <p:spPr>
                  <a:xfrm>
                    <a:off x="7922958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Rectangle 38"/>
                  <p:cNvSpPr/>
                  <p:nvPr/>
                </p:nvSpPr>
                <p:spPr>
                  <a:xfrm>
                    <a:off x="8472254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Rectangle 39"/>
                  <p:cNvSpPr/>
                  <p:nvPr/>
                </p:nvSpPr>
                <p:spPr>
                  <a:xfrm>
                    <a:off x="9021548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Rectangle 40"/>
                  <p:cNvSpPr/>
                  <p:nvPr/>
                </p:nvSpPr>
                <p:spPr>
                  <a:xfrm>
                    <a:off x="9568362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2" name="Group 21"/>
                <p:cNvGrpSpPr/>
                <p:nvPr/>
              </p:nvGrpSpPr>
              <p:grpSpPr>
                <a:xfrm>
                  <a:off x="6824367" y="2503851"/>
                  <a:ext cx="3290810" cy="544540"/>
                  <a:chOff x="6824366" y="863224"/>
                  <a:chExt cx="3290810" cy="544540"/>
                </a:xfrm>
              </p:grpSpPr>
              <p:sp>
                <p:nvSpPr>
                  <p:cNvPr id="30" name="Rectangle 29"/>
                  <p:cNvSpPr/>
                  <p:nvPr/>
                </p:nvSpPr>
                <p:spPr>
                  <a:xfrm>
                    <a:off x="6824366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Rectangle 30"/>
                  <p:cNvSpPr/>
                  <p:nvPr/>
                </p:nvSpPr>
                <p:spPr>
                  <a:xfrm>
                    <a:off x="7373662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Rectangle 31"/>
                  <p:cNvSpPr/>
                  <p:nvPr/>
                </p:nvSpPr>
                <p:spPr>
                  <a:xfrm>
                    <a:off x="7922958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Rectangle 32"/>
                  <p:cNvSpPr/>
                  <p:nvPr/>
                </p:nvSpPr>
                <p:spPr>
                  <a:xfrm>
                    <a:off x="8472254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" name="Rectangle 33"/>
                  <p:cNvSpPr/>
                  <p:nvPr/>
                </p:nvSpPr>
                <p:spPr>
                  <a:xfrm>
                    <a:off x="9021548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" name="Rectangle 34"/>
                  <p:cNvSpPr/>
                  <p:nvPr/>
                </p:nvSpPr>
                <p:spPr>
                  <a:xfrm>
                    <a:off x="9568362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3" name="Group 22"/>
                <p:cNvGrpSpPr/>
                <p:nvPr/>
              </p:nvGrpSpPr>
              <p:grpSpPr>
                <a:xfrm>
                  <a:off x="6824366" y="3048391"/>
                  <a:ext cx="3290810" cy="544540"/>
                  <a:chOff x="6824366" y="863224"/>
                  <a:chExt cx="3290810" cy="544540"/>
                </a:xfrm>
              </p:grpSpPr>
              <p:sp>
                <p:nvSpPr>
                  <p:cNvPr id="24" name="Rectangle 23"/>
                  <p:cNvSpPr/>
                  <p:nvPr/>
                </p:nvSpPr>
                <p:spPr>
                  <a:xfrm>
                    <a:off x="6824366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" name="Rectangle 24"/>
                  <p:cNvSpPr/>
                  <p:nvPr/>
                </p:nvSpPr>
                <p:spPr>
                  <a:xfrm>
                    <a:off x="7373662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Rectangle 25"/>
                  <p:cNvSpPr/>
                  <p:nvPr/>
                </p:nvSpPr>
                <p:spPr>
                  <a:xfrm>
                    <a:off x="7922958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Rectangle 26"/>
                  <p:cNvSpPr/>
                  <p:nvPr/>
                </p:nvSpPr>
                <p:spPr>
                  <a:xfrm>
                    <a:off x="8472254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Rectangle 27"/>
                  <p:cNvSpPr/>
                  <p:nvPr/>
                </p:nvSpPr>
                <p:spPr>
                  <a:xfrm>
                    <a:off x="9021548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Rectangle 28"/>
                  <p:cNvSpPr/>
                  <p:nvPr/>
                </p:nvSpPr>
                <p:spPr>
                  <a:xfrm>
                    <a:off x="9568362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8" name="Flowchart: Summing Junction 7"/>
            <p:cNvSpPr/>
            <p:nvPr/>
          </p:nvSpPr>
          <p:spPr>
            <a:xfrm>
              <a:off x="5529118" y="2625472"/>
              <a:ext cx="137160" cy="137160"/>
            </a:xfrm>
            <a:prstGeom prst="flowChartSummingJunction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9" name="Flowchart: Summing Junction 8"/>
            <p:cNvSpPr/>
            <p:nvPr/>
          </p:nvSpPr>
          <p:spPr>
            <a:xfrm>
              <a:off x="4702384" y="2049070"/>
              <a:ext cx="137160" cy="137160"/>
            </a:xfrm>
            <a:prstGeom prst="flowChartSummingJunction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0" name="Rounded Rectangular Callout 9"/>
            <p:cNvSpPr/>
            <p:nvPr/>
          </p:nvSpPr>
          <p:spPr>
            <a:xfrm>
              <a:off x="5529460" y="3021330"/>
              <a:ext cx="2016062" cy="700911"/>
            </a:xfrm>
            <a:prstGeom prst="wedgeRoundRectCallout">
              <a:avLst>
                <a:gd name="adj1" fmla="val -45780"/>
                <a:gd name="adj2" fmla="val -92210"/>
                <a:gd name="adj3" fmla="val 16667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 smtClean="0">
                  <a:solidFill>
                    <a:schemeClr val="tx1"/>
                  </a:solidFill>
                </a:rPr>
                <a:t>Xform.getPosition</a:t>
              </a:r>
              <a:r>
                <a:rPr lang="en-US" sz="1600" dirty="0" smtClean="0">
                  <a:solidFill>
                    <a:schemeClr val="tx1"/>
                  </a:solidFill>
                </a:rPr>
                <a:t>()</a:t>
              </a:r>
            </a:p>
            <a:p>
              <a:r>
                <a:rPr lang="en-US" sz="1600" dirty="0" smtClean="0">
                  <a:solidFill>
                    <a:schemeClr val="tx1"/>
                  </a:solidFill>
                </a:rPr>
                <a:t>(center of </a:t>
              </a:r>
              <a:r>
                <a:rPr lang="en-US" sz="1600" dirty="0" err="1" smtClean="0">
                  <a:solidFill>
                    <a:schemeClr val="tx1"/>
                  </a:solidFill>
                </a:rPr>
                <a:t>obj</a:t>
              </a:r>
              <a:r>
                <a:rPr lang="en-US" sz="1600" dirty="0" smtClean="0">
                  <a:solidFill>
                    <a:schemeClr val="tx1"/>
                  </a:solidFill>
                </a:rPr>
                <a:t>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3595476" y="1711436"/>
              <a:ext cx="3641114" cy="2658902"/>
              <a:chOff x="3215032" y="2278764"/>
              <a:chExt cx="3641114" cy="2658902"/>
            </a:xfrm>
          </p:grpSpPr>
          <p:cxnSp>
            <p:nvCxnSpPr>
              <p:cNvPr id="15" name="Straight Arrow Connector 14"/>
              <p:cNvCxnSpPr/>
              <p:nvPr/>
            </p:nvCxnSpPr>
            <p:spPr>
              <a:xfrm>
                <a:off x="3217858" y="4937666"/>
                <a:ext cx="3638288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prstDash val="solid"/>
                <a:headEnd type="none" w="sm" len="sm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flipV="1">
                <a:off x="3215032" y="2278764"/>
                <a:ext cx="0" cy="2638662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prstDash val="solid"/>
                <a:headEnd type="none" w="sm" len="sm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8" idx="1"/>
              <a:endCxn id="9" idx="5"/>
            </p:cNvCxnSpPr>
            <p:nvPr/>
          </p:nvCxnSpPr>
          <p:spPr>
            <a:xfrm flipH="1" flipV="1">
              <a:off x="4819457" y="2166143"/>
              <a:ext cx="729748" cy="47941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ounded Rectangular Callout 12"/>
            <p:cNvSpPr/>
            <p:nvPr/>
          </p:nvSpPr>
          <p:spPr>
            <a:xfrm>
              <a:off x="4020485" y="2589551"/>
              <a:ext cx="956138" cy="362474"/>
            </a:xfrm>
            <a:prstGeom prst="wedgeRoundRectCallout">
              <a:avLst>
                <a:gd name="adj1" fmla="val 79433"/>
                <a:gd name="adj2" fmla="val -70190"/>
                <a:gd name="adj3" fmla="val 16667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smtClean="0">
                  <a:solidFill>
                    <a:schemeClr val="tx1"/>
                  </a:solidFill>
                </a:rPr>
                <a:t>delta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" name="Rounded Rectangular Callout 13"/>
            <p:cNvSpPr/>
            <p:nvPr/>
          </p:nvSpPr>
          <p:spPr>
            <a:xfrm>
              <a:off x="3357607" y="1714280"/>
              <a:ext cx="1068763" cy="443973"/>
            </a:xfrm>
            <a:prstGeom prst="wedgeRoundRectCallout">
              <a:avLst>
                <a:gd name="adj1" fmla="val 81527"/>
                <a:gd name="adj2" fmla="val 45816"/>
                <a:gd name="adj3" fmla="val 16667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 smtClean="0">
                  <a:solidFill>
                    <a:schemeClr val="tx1"/>
                  </a:solidFill>
                </a:rPr>
                <a:t>wcPos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671" y="1815203"/>
            <a:ext cx="3362325" cy="59055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37915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Remember, the algorithm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383461" y="1825625"/>
            <a:ext cx="7775408" cy="3906103"/>
            <a:chOff x="3896202" y="1400985"/>
            <a:chExt cx="7707041" cy="246592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974" y="1400985"/>
              <a:ext cx="7625269" cy="2465920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3896202" y="1731717"/>
              <a:ext cx="7091466" cy="349496"/>
            </a:xfrm>
            <a:prstGeom prst="roundRect">
              <a:avLst/>
            </a:prstGeom>
            <a:noFill/>
            <a:ln w="508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986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GameObject_PixelCollision.js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356504" y="1825625"/>
            <a:ext cx="11087100" cy="4095750"/>
            <a:chOff x="133479" y="2331720"/>
            <a:chExt cx="11087100" cy="40957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479" y="2331720"/>
              <a:ext cx="11087100" cy="4095750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955997" y="4238868"/>
              <a:ext cx="5288686" cy="504690"/>
            </a:xfrm>
            <a:prstGeom prst="roundRect">
              <a:avLst/>
            </a:prstGeom>
            <a:noFill/>
            <a:ln w="508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075" y="4956493"/>
            <a:ext cx="7905750" cy="142875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" name="Content Placeholder 6"/>
          <p:cNvSpPr txBox="1">
            <a:spLocks/>
          </p:cNvSpPr>
          <p:nvPr/>
        </p:nvSpPr>
        <p:spPr>
          <a:xfrm>
            <a:off x="6011049" y="5921375"/>
            <a:ext cx="3591769" cy="633432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 smtClean="0"/>
              <a:t>TextureRenderable_PixelCollision.js</a:t>
            </a:r>
            <a:endParaRPr lang="en-US" sz="2000" dirty="0"/>
          </a:p>
        </p:txBody>
      </p:sp>
      <p:sp>
        <p:nvSpPr>
          <p:cNvPr id="9" name="Rounded Rectangle 8"/>
          <p:cNvSpPr/>
          <p:nvPr/>
        </p:nvSpPr>
        <p:spPr>
          <a:xfrm>
            <a:off x="1600200" y="4190998"/>
            <a:ext cx="2886075" cy="552451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72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per-pixel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Choice of the Image-A</a:t>
            </a:r>
          </a:p>
          <a:p>
            <a:pPr lvl="1"/>
            <a:r>
              <a:rPr lang="en-US" dirty="0" smtClean="0"/>
              <a:t>Try changing “image-A”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724" y="996156"/>
            <a:ext cx="1928812" cy="19288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966" y="2154360"/>
            <a:ext cx="531758" cy="5317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210" y="2924968"/>
            <a:ext cx="9077325" cy="2505075"/>
          </a:xfrm>
          <a:prstGeom prst="rect">
            <a:avLst/>
          </a:prstGeom>
        </p:spPr>
      </p:pic>
      <p:sp>
        <p:nvSpPr>
          <p:cNvPr id="7" name="Content Placeholder 6"/>
          <p:cNvSpPr txBox="1">
            <a:spLocks/>
          </p:cNvSpPr>
          <p:nvPr/>
        </p:nvSpPr>
        <p:spPr>
          <a:xfrm>
            <a:off x="6011049" y="4796611"/>
            <a:ext cx="3591769" cy="633432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 smtClean="0"/>
              <a:t>MyGame.js  update()</a:t>
            </a:r>
            <a:endParaRPr lang="en-US" sz="2000" dirty="0"/>
          </a:p>
        </p:txBody>
      </p:sp>
      <p:sp>
        <p:nvSpPr>
          <p:cNvPr id="8" name="Rounded Rectangle 7"/>
          <p:cNvSpPr/>
          <p:nvPr/>
        </p:nvSpPr>
        <p:spPr>
          <a:xfrm>
            <a:off x="1373159" y="3253703"/>
            <a:ext cx="5875134" cy="531758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64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Per-Pixel Collision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Accurate Yes/No result</a:t>
            </a:r>
          </a:p>
          <a:p>
            <a:pPr lvl="1"/>
            <a:r>
              <a:rPr lang="en-US" dirty="0" smtClean="0"/>
              <a:t>Cannot tell where (not well at least)</a:t>
            </a:r>
          </a:p>
          <a:p>
            <a:r>
              <a:rPr lang="en-US" dirty="0" smtClean="0"/>
              <a:t>Computation cost:</a:t>
            </a:r>
          </a:p>
          <a:p>
            <a:pPr lvl="1"/>
            <a:r>
              <a:rPr lang="en-US" dirty="0" smtClean="0"/>
              <a:t>O(Smaller image resolution)</a:t>
            </a:r>
          </a:p>
          <a:p>
            <a:r>
              <a:rPr lang="en-US" dirty="0" smtClean="0"/>
              <a:t>Memory cost</a:t>
            </a:r>
          </a:p>
          <a:p>
            <a:pPr lvl="1"/>
            <a:r>
              <a:rPr lang="en-US" dirty="0" smtClean="0"/>
              <a:t>O(Larger image resolution)</a:t>
            </a:r>
          </a:p>
          <a:p>
            <a:pPr lvl="1"/>
            <a:r>
              <a:rPr lang="en-US" dirty="0" smtClean="0"/>
              <a:t>Can be costly!</a:t>
            </a:r>
          </a:p>
          <a:p>
            <a:r>
              <a:rPr lang="en-US" dirty="0" smtClean="0"/>
              <a:t>Problem:</a:t>
            </a:r>
          </a:p>
          <a:p>
            <a:pPr lvl="1"/>
            <a:r>
              <a:rPr lang="en-US" dirty="0" smtClean="0"/>
              <a:t>Does not support rotated image!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4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GameObject</a:t>
            </a:r>
            <a:r>
              <a:rPr lang="en-US" dirty="0" smtClean="0"/>
              <a:t>: capturing behaviors!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update()</a:t>
            </a:r>
          </a:p>
          <a:p>
            <a:pPr lvl="1"/>
            <a:r>
              <a:rPr lang="en-US" dirty="0" smtClean="0"/>
              <a:t>Implements object behaviors</a:t>
            </a:r>
          </a:p>
          <a:p>
            <a:r>
              <a:rPr lang="en-US" dirty="0" smtClean="0"/>
              <a:t>Has a </a:t>
            </a:r>
            <a:r>
              <a:rPr lang="en-US" dirty="0" err="1" smtClean="0"/>
              <a:t>renderable</a:t>
            </a:r>
            <a:endParaRPr lang="en-US" dirty="0" smtClean="0"/>
          </a:p>
          <a:p>
            <a:pPr lvl="1"/>
            <a:r>
              <a:rPr lang="en-US" dirty="0" smtClean="0"/>
              <a:t>Can be drawn</a:t>
            </a:r>
          </a:p>
          <a:p>
            <a:r>
              <a:rPr lang="en-US" dirty="0" smtClean="0"/>
              <a:t>Has a </a:t>
            </a:r>
            <a:r>
              <a:rPr lang="en-US" dirty="0" err="1" smtClean="0"/>
              <a:t>xform</a:t>
            </a:r>
            <a:endParaRPr lang="en-US" dirty="0" smtClean="0"/>
          </a:p>
          <a:p>
            <a:pPr lvl="1"/>
            <a:r>
              <a:rPr lang="en-US" dirty="0" smtClean="0"/>
              <a:t>Can be </a:t>
            </a:r>
            <a:r>
              <a:rPr lang="en-US" dirty="0" err="1" smtClean="0"/>
              <a:t>maniuplated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431" y="1638739"/>
            <a:ext cx="538162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90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Review: component &amp; decomposition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Vector: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endParaRPr lang="en-US" dirty="0" smtClean="0"/>
              </a:p>
              <a:p>
                <a:r>
                  <a:rPr lang="en-US" dirty="0" smtClean="0"/>
                  <a:t>Perpendicular component vectors: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endParaRPr lang="en-US" dirty="0" smtClean="0"/>
              </a:p>
              <a:p>
                <a:r>
                  <a:rPr lang="en-US" dirty="0" smtClean="0"/>
                  <a:t>Decompose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dirty="0" smtClean="0"/>
                  <a:t> for components</a:t>
                </a:r>
                <a:br>
                  <a:rPr lang="en-US" dirty="0" smtClean="0"/>
                </a:br>
                <a:r>
                  <a:rPr lang="en-US" dirty="0" smtClean="0"/>
                  <a:t>   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Component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  <m:r>
                          <a:rPr lang="en-US">
                            <a:latin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acc>
                      </m:e>
                    </m:d>
                  </m:oMath>
                </a14:m>
                <a:endParaRPr lang="en-US" dirty="0" smtClean="0"/>
              </a:p>
              <a:p>
                <a:pPr lvl="1"/>
                <a:r>
                  <a:rPr lang="en-US" dirty="0"/>
                  <a:t>Component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  <m:r>
                          <a:rPr lang="en-US">
                            <a:latin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Always true: 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  <m:r>
                          <a:rPr lang="en-US">
                            <a:latin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acc>
                      </m:e>
                    </m:d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  <m:r>
                          <a:rPr lang="en-US">
                            <a:latin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e>
                    </m:d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796" y="1608912"/>
            <a:ext cx="4850850" cy="43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3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rotated component vectors 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197" y="1398127"/>
            <a:ext cx="8616059" cy="451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87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our case: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7912" y="1428324"/>
            <a:ext cx="4804197" cy="49120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272" y="2170772"/>
            <a:ext cx="3812084" cy="370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77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6.5: General Pixel Collisions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809" y="1579175"/>
            <a:ext cx="6549484" cy="492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6.5: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vector component and decomposition concepts to access pixels in rotated image</a:t>
            </a:r>
          </a:p>
          <a:p>
            <a:r>
              <a:rPr lang="en-US" dirty="0" smtClean="0"/>
              <a:t>Derive and solve per-pixel collisions for rotated textured objects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39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</a:t>
            </a:r>
            <a:r>
              <a:rPr lang="en-US" dirty="0" err="1"/>
              <a:t>pixelTouches</a:t>
            </a:r>
            <a:r>
              <a:rPr lang="en-US" dirty="0"/>
              <a:t>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Compute the rotated components: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By rotating the default X and Y component vectors: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808" y="2698110"/>
            <a:ext cx="841057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00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 (image space) to WC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err="1" smtClean="0"/>
                  <a:t>xDir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yDir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838200" y="3010694"/>
            <a:ext cx="10922890" cy="3219450"/>
            <a:chOff x="688704" y="1373226"/>
            <a:chExt cx="10922890" cy="32194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8704" y="1373226"/>
              <a:ext cx="9744075" cy="3219450"/>
            </a:xfrm>
            <a:prstGeom prst="rect">
              <a:avLst/>
            </a:prstGeom>
          </p:spPr>
        </p:pic>
        <p:sp>
          <p:nvSpPr>
            <p:cNvPr id="6" name="Rounded Rectangular Callout 5"/>
            <p:cNvSpPr/>
            <p:nvPr/>
          </p:nvSpPr>
          <p:spPr>
            <a:xfrm>
              <a:off x="9115089" y="1732872"/>
              <a:ext cx="2496505" cy="749959"/>
            </a:xfrm>
            <a:prstGeom prst="wedgeRoundRectCallout">
              <a:avLst>
                <a:gd name="adj1" fmla="val -118148"/>
                <a:gd name="adj2" fmla="val -23620"/>
                <a:gd name="adj3" fmla="val 16667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smtClean="0">
                  <a:solidFill>
                    <a:schemeClr val="tx1"/>
                  </a:solidFill>
                </a:rPr>
                <a:t>x y : (</a:t>
              </a:r>
              <a:r>
                <a:rPr lang="en-US" sz="1600" dirty="0" err="1" smtClean="0">
                  <a:solidFill>
                    <a:schemeClr val="tx1"/>
                  </a:solidFill>
                </a:rPr>
                <a:t>i,j</a:t>
              </a:r>
              <a:r>
                <a:rPr lang="en-US" sz="1600" dirty="0" smtClean="0">
                  <a:solidFill>
                    <a:schemeClr val="tx1"/>
                  </a:solidFill>
                </a:rPr>
                <a:t>) * pixel size in WC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ular Callout 6"/>
            <p:cNvSpPr/>
            <p:nvPr/>
          </p:nvSpPr>
          <p:spPr>
            <a:xfrm>
              <a:off x="7936274" y="2543145"/>
              <a:ext cx="2496505" cy="749959"/>
            </a:xfrm>
            <a:prstGeom prst="wedgeRoundRectCallout">
              <a:avLst>
                <a:gd name="adj1" fmla="val -121424"/>
                <a:gd name="adj2" fmla="val -56332"/>
                <a:gd name="adj3" fmla="val 16667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 smtClean="0">
                  <a:solidFill>
                    <a:schemeClr val="tx1"/>
                  </a:solidFill>
                </a:rPr>
                <a:t>xDisp</a:t>
              </a:r>
              <a:r>
                <a:rPr lang="en-US" sz="1600" dirty="0" smtClean="0">
                  <a:solidFill>
                    <a:schemeClr val="tx1"/>
                  </a:solidFill>
                </a:rPr>
                <a:t>/</a:t>
              </a:r>
              <a:r>
                <a:rPr lang="en-US" sz="1600" dirty="0" err="1" smtClean="0">
                  <a:solidFill>
                    <a:schemeClr val="tx1"/>
                  </a:solidFill>
                </a:rPr>
                <a:t>yDisp</a:t>
              </a:r>
              <a:r>
                <a:rPr lang="en-US" sz="1600" dirty="0" smtClean="0">
                  <a:solidFill>
                    <a:schemeClr val="tx1"/>
                  </a:solidFill>
                </a:rPr>
                <a:t>: distance to the center of object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" name="Rounded Rectangular Callout 7"/>
            <p:cNvSpPr/>
            <p:nvPr/>
          </p:nvSpPr>
          <p:spPr>
            <a:xfrm>
              <a:off x="8525681" y="3710268"/>
              <a:ext cx="2496505" cy="749959"/>
            </a:xfrm>
            <a:prstGeom prst="wedgeRoundRectCallout">
              <a:avLst>
                <a:gd name="adj1" fmla="val -121424"/>
                <a:gd name="adj2" fmla="val -56332"/>
                <a:gd name="adj3" fmla="val 16667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smtClean="0">
                  <a:solidFill>
                    <a:schemeClr val="tx1"/>
                  </a:solidFill>
                </a:rPr>
                <a:t>Offset from center of object along </a:t>
              </a:r>
              <a:r>
                <a:rPr lang="en-US" sz="1600" dirty="0" err="1" smtClean="0">
                  <a:solidFill>
                    <a:schemeClr val="tx1"/>
                  </a:solidFill>
                </a:rPr>
                <a:t>xDir</a:t>
              </a:r>
              <a:r>
                <a:rPr lang="en-US" sz="1600" dirty="0" smtClean="0">
                  <a:solidFill>
                    <a:schemeClr val="tx1"/>
                  </a:solidFill>
                </a:rPr>
                <a:t>/</a:t>
              </a:r>
              <a:r>
                <a:rPr lang="en-US" sz="1600" dirty="0" err="1" smtClean="0">
                  <a:solidFill>
                    <a:schemeClr val="tx1"/>
                  </a:solidFill>
                </a:rPr>
                <a:t>yDir</a:t>
              </a:r>
              <a:r>
                <a:rPr lang="en-US" sz="1600" dirty="0" smtClean="0">
                  <a:solidFill>
                    <a:schemeClr val="tx1"/>
                  </a:solidFill>
                </a:rPr>
                <a:t> 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98" name="Rounded Rectangular Callout 97"/>
          <p:cNvSpPr/>
          <p:nvPr/>
        </p:nvSpPr>
        <p:spPr>
          <a:xfrm>
            <a:off x="10791705" y="2083269"/>
            <a:ext cx="924045" cy="515069"/>
          </a:xfrm>
          <a:prstGeom prst="wedgeRoundRectCallout">
            <a:avLst>
              <a:gd name="adj1" fmla="val -45780"/>
              <a:gd name="adj2" fmla="val -92210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 smtClean="0">
                <a:solidFill>
                  <a:schemeClr val="tx1"/>
                </a:solidFill>
              </a:rPr>
              <a:t>xDir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397659" y="333375"/>
            <a:ext cx="2384641" cy="2402823"/>
            <a:chOff x="8026184" y="0"/>
            <a:chExt cx="3683532" cy="3526773"/>
          </a:xfrm>
        </p:grpSpPr>
        <p:grpSp>
          <p:nvGrpSpPr>
            <p:cNvPr id="99" name="Group 98"/>
            <p:cNvGrpSpPr/>
            <p:nvPr/>
          </p:nvGrpSpPr>
          <p:grpSpPr>
            <a:xfrm rot="20034941">
              <a:off x="8026184" y="0"/>
              <a:ext cx="3683532" cy="3038165"/>
              <a:chOff x="5802094" y="2138304"/>
              <a:chExt cx="3683532" cy="3038165"/>
            </a:xfrm>
          </p:grpSpPr>
          <p:grpSp>
            <p:nvGrpSpPr>
              <p:cNvPr id="103" name="Group 102"/>
              <p:cNvGrpSpPr/>
              <p:nvPr/>
            </p:nvGrpSpPr>
            <p:grpSpPr>
              <a:xfrm>
                <a:off x="5864749" y="2138304"/>
                <a:ext cx="3290811" cy="3038165"/>
                <a:chOff x="6710900" y="2427392"/>
                <a:chExt cx="3290811" cy="3038165"/>
              </a:xfrm>
            </p:grpSpPr>
            <p:pic>
              <p:nvPicPr>
                <p:cNvPr id="108" name="Picture 107"/>
                <p:cNvPicPr>
                  <a:picLocks noChangeAspect="1"/>
                </p:cNvPicPr>
                <p:nvPr/>
              </p:nvPicPr>
              <p:blipFill>
                <a:blip r:embed="rId4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12625" y="2427392"/>
                  <a:ext cx="3038165" cy="3038165"/>
                </a:xfrm>
                <a:prstGeom prst="rect">
                  <a:avLst/>
                </a:prstGeom>
              </p:spPr>
            </p:pic>
            <p:grpSp>
              <p:nvGrpSpPr>
                <p:cNvPr id="109" name="Group 108"/>
                <p:cNvGrpSpPr/>
                <p:nvPr/>
              </p:nvGrpSpPr>
              <p:grpSpPr>
                <a:xfrm>
                  <a:off x="6710900" y="2581620"/>
                  <a:ext cx="3290811" cy="2729707"/>
                  <a:chOff x="6824366" y="863224"/>
                  <a:chExt cx="3290811" cy="2729707"/>
                </a:xfrm>
              </p:grpSpPr>
              <p:grpSp>
                <p:nvGrpSpPr>
                  <p:cNvPr id="110" name="Group 109"/>
                  <p:cNvGrpSpPr/>
                  <p:nvPr/>
                </p:nvGrpSpPr>
                <p:grpSpPr>
                  <a:xfrm>
                    <a:off x="6824366" y="863224"/>
                    <a:ext cx="3290810" cy="544540"/>
                    <a:chOff x="6824366" y="863224"/>
                    <a:chExt cx="3290810" cy="544540"/>
                  </a:xfrm>
                </p:grpSpPr>
                <p:sp>
                  <p:nvSpPr>
                    <p:cNvPr id="139" name="Rectangle 138"/>
                    <p:cNvSpPr/>
                    <p:nvPr/>
                  </p:nvSpPr>
                  <p:spPr>
                    <a:xfrm>
                      <a:off x="6824366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" name="Rectangle 139"/>
                    <p:cNvSpPr/>
                    <p:nvPr/>
                  </p:nvSpPr>
                  <p:spPr>
                    <a:xfrm>
                      <a:off x="73736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" name="Rectangle 140"/>
                    <p:cNvSpPr/>
                    <p:nvPr/>
                  </p:nvSpPr>
                  <p:spPr>
                    <a:xfrm>
                      <a:off x="792295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" name="Rectangle 141"/>
                    <p:cNvSpPr/>
                    <p:nvPr/>
                  </p:nvSpPr>
                  <p:spPr>
                    <a:xfrm>
                      <a:off x="8472254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" name="Rectangle 142"/>
                    <p:cNvSpPr/>
                    <p:nvPr/>
                  </p:nvSpPr>
                  <p:spPr>
                    <a:xfrm>
                      <a:off x="902154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" name="Rectangle 143"/>
                    <p:cNvSpPr/>
                    <p:nvPr/>
                  </p:nvSpPr>
                  <p:spPr>
                    <a:xfrm>
                      <a:off x="95683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1" name="Group 110"/>
                  <p:cNvGrpSpPr/>
                  <p:nvPr/>
                </p:nvGrpSpPr>
                <p:grpSpPr>
                  <a:xfrm>
                    <a:off x="6824366" y="1422203"/>
                    <a:ext cx="3290810" cy="544540"/>
                    <a:chOff x="6824366" y="863224"/>
                    <a:chExt cx="3290810" cy="544540"/>
                  </a:xfrm>
                </p:grpSpPr>
                <p:sp>
                  <p:nvSpPr>
                    <p:cNvPr id="133" name="Rectangle 132"/>
                    <p:cNvSpPr/>
                    <p:nvPr/>
                  </p:nvSpPr>
                  <p:spPr>
                    <a:xfrm>
                      <a:off x="6824366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" name="Rectangle 133"/>
                    <p:cNvSpPr/>
                    <p:nvPr/>
                  </p:nvSpPr>
                  <p:spPr>
                    <a:xfrm>
                      <a:off x="73736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5" name="Rectangle 134"/>
                    <p:cNvSpPr/>
                    <p:nvPr/>
                  </p:nvSpPr>
                  <p:spPr>
                    <a:xfrm>
                      <a:off x="792295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" name="Rectangle 135"/>
                    <p:cNvSpPr/>
                    <p:nvPr/>
                  </p:nvSpPr>
                  <p:spPr>
                    <a:xfrm>
                      <a:off x="8472254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" name="Rectangle 136"/>
                    <p:cNvSpPr/>
                    <p:nvPr/>
                  </p:nvSpPr>
                  <p:spPr>
                    <a:xfrm>
                      <a:off x="902154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" name="Rectangle 137"/>
                    <p:cNvSpPr/>
                    <p:nvPr/>
                  </p:nvSpPr>
                  <p:spPr>
                    <a:xfrm>
                      <a:off x="95683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2" name="Group 111"/>
                  <p:cNvGrpSpPr/>
                  <p:nvPr/>
                </p:nvGrpSpPr>
                <p:grpSpPr>
                  <a:xfrm>
                    <a:off x="6824367" y="1960971"/>
                    <a:ext cx="3290810" cy="544540"/>
                    <a:chOff x="6824366" y="863224"/>
                    <a:chExt cx="3290810" cy="544540"/>
                  </a:xfrm>
                </p:grpSpPr>
                <p:sp>
                  <p:nvSpPr>
                    <p:cNvPr id="127" name="Rectangle 126"/>
                    <p:cNvSpPr/>
                    <p:nvPr/>
                  </p:nvSpPr>
                  <p:spPr>
                    <a:xfrm>
                      <a:off x="6824366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" name="Rectangle 127"/>
                    <p:cNvSpPr/>
                    <p:nvPr/>
                  </p:nvSpPr>
                  <p:spPr>
                    <a:xfrm>
                      <a:off x="73736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" name="Rectangle 128"/>
                    <p:cNvSpPr/>
                    <p:nvPr/>
                  </p:nvSpPr>
                  <p:spPr>
                    <a:xfrm>
                      <a:off x="792295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" name="Rectangle 129"/>
                    <p:cNvSpPr/>
                    <p:nvPr/>
                  </p:nvSpPr>
                  <p:spPr>
                    <a:xfrm>
                      <a:off x="8472254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" name="Rectangle 130"/>
                    <p:cNvSpPr/>
                    <p:nvPr/>
                  </p:nvSpPr>
                  <p:spPr>
                    <a:xfrm>
                      <a:off x="902154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" name="Rectangle 131"/>
                    <p:cNvSpPr/>
                    <p:nvPr/>
                  </p:nvSpPr>
                  <p:spPr>
                    <a:xfrm>
                      <a:off x="95683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3" name="Group 112"/>
                  <p:cNvGrpSpPr/>
                  <p:nvPr/>
                </p:nvGrpSpPr>
                <p:grpSpPr>
                  <a:xfrm>
                    <a:off x="6824367" y="2503851"/>
                    <a:ext cx="3290810" cy="544540"/>
                    <a:chOff x="6824366" y="863224"/>
                    <a:chExt cx="3290810" cy="544540"/>
                  </a:xfrm>
                </p:grpSpPr>
                <p:sp>
                  <p:nvSpPr>
                    <p:cNvPr id="121" name="Rectangle 120"/>
                    <p:cNvSpPr/>
                    <p:nvPr/>
                  </p:nvSpPr>
                  <p:spPr>
                    <a:xfrm>
                      <a:off x="6824366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" name="Rectangle 121"/>
                    <p:cNvSpPr/>
                    <p:nvPr/>
                  </p:nvSpPr>
                  <p:spPr>
                    <a:xfrm>
                      <a:off x="73736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" name="Rectangle 122"/>
                    <p:cNvSpPr/>
                    <p:nvPr/>
                  </p:nvSpPr>
                  <p:spPr>
                    <a:xfrm>
                      <a:off x="792295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" name="Rectangle 123"/>
                    <p:cNvSpPr/>
                    <p:nvPr/>
                  </p:nvSpPr>
                  <p:spPr>
                    <a:xfrm>
                      <a:off x="8472254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" name="Rectangle 124"/>
                    <p:cNvSpPr/>
                    <p:nvPr/>
                  </p:nvSpPr>
                  <p:spPr>
                    <a:xfrm>
                      <a:off x="902154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" name="Rectangle 125"/>
                    <p:cNvSpPr/>
                    <p:nvPr/>
                  </p:nvSpPr>
                  <p:spPr>
                    <a:xfrm>
                      <a:off x="95683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4" name="Group 113"/>
                  <p:cNvGrpSpPr/>
                  <p:nvPr/>
                </p:nvGrpSpPr>
                <p:grpSpPr>
                  <a:xfrm>
                    <a:off x="6824366" y="3048391"/>
                    <a:ext cx="3290810" cy="544540"/>
                    <a:chOff x="6824366" y="863224"/>
                    <a:chExt cx="3290810" cy="544540"/>
                  </a:xfrm>
                </p:grpSpPr>
                <p:sp>
                  <p:nvSpPr>
                    <p:cNvPr id="115" name="Rectangle 114"/>
                    <p:cNvSpPr/>
                    <p:nvPr/>
                  </p:nvSpPr>
                  <p:spPr>
                    <a:xfrm>
                      <a:off x="6824366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" name="Rectangle 115"/>
                    <p:cNvSpPr/>
                    <p:nvPr/>
                  </p:nvSpPr>
                  <p:spPr>
                    <a:xfrm>
                      <a:off x="73736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" name="Rectangle 116"/>
                    <p:cNvSpPr/>
                    <p:nvPr/>
                  </p:nvSpPr>
                  <p:spPr>
                    <a:xfrm>
                      <a:off x="792295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" name="Rectangle 117"/>
                    <p:cNvSpPr/>
                    <p:nvPr/>
                  </p:nvSpPr>
                  <p:spPr>
                    <a:xfrm>
                      <a:off x="8472254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" name="Rectangle 118"/>
                    <p:cNvSpPr/>
                    <p:nvPr/>
                  </p:nvSpPr>
                  <p:spPr>
                    <a:xfrm>
                      <a:off x="902154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" name="Rectangle 119"/>
                    <p:cNvSpPr/>
                    <p:nvPr/>
                  </p:nvSpPr>
                  <p:spPr>
                    <a:xfrm>
                      <a:off x="95683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sp>
            <p:nvSpPr>
              <p:cNvPr id="104" name="Flowchart: Summing Junction 103"/>
              <p:cNvSpPr/>
              <p:nvPr/>
            </p:nvSpPr>
            <p:spPr>
              <a:xfrm>
                <a:off x="6621354" y="3037046"/>
                <a:ext cx="137160" cy="137160"/>
              </a:xfrm>
              <a:prstGeom prst="flowChartSummingJunction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5802094" y="2458446"/>
                <a:ext cx="3683532" cy="2638662"/>
                <a:chOff x="3502680" y="2037798"/>
                <a:chExt cx="3683532" cy="2638662"/>
              </a:xfrm>
            </p:grpSpPr>
            <p:cxnSp>
              <p:nvCxnSpPr>
                <p:cNvPr id="106" name="Straight Arrow Connector 105"/>
                <p:cNvCxnSpPr/>
                <p:nvPr/>
              </p:nvCxnSpPr>
              <p:spPr>
                <a:xfrm>
                  <a:off x="3547924" y="4675044"/>
                  <a:ext cx="3638288" cy="0"/>
                </a:xfrm>
                <a:prstGeom prst="straightConnector1">
                  <a:avLst/>
                </a:prstGeom>
                <a:ln w="41275">
                  <a:solidFill>
                    <a:schemeClr val="tx1"/>
                  </a:solidFill>
                  <a:prstDash val="solid"/>
                  <a:headEnd type="none" w="sm" len="sm"/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/>
                <p:cNvCxnSpPr/>
                <p:nvPr/>
              </p:nvCxnSpPr>
              <p:spPr>
                <a:xfrm flipV="1">
                  <a:off x="3502680" y="2037798"/>
                  <a:ext cx="0" cy="2638662"/>
                </a:xfrm>
                <a:prstGeom prst="straightConnector1">
                  <a:avLst/>
                </a:prstGeom>
                <a:ln w="41275">
                  <a:solidFill>
                    <a:schemeClr val="tx1"/>
                  </a:solidFill>
                  <a:prstDash val="solid"/>
                  <a:headEnd type="none" w="sm" len="sm"/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00" name="Straight Arrow Connector 99"/>
            <p:cNvCxnSpPr>
              <a:endCxn id="104" idx="3"/>
            </p:cNvCxnSpPr>
            <p:nvPr/>
          </p:nvCxnSpPr>
          <p:spPr>
            <a:xfrm flipH="1" flipV="1">
              <a:off x="8746345" y="1507831"/>
              <a:ext cx="150580" cy="2018942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Rounded Rectangular Callout 100"/>
          <p:cNvSpPr/>
          <p:nvPr/>
        </p:nvSpPr>
        <p:spPr>
          <a:xfrm>
            <a:off x="7225330" y="1841990"/>
            <a:ext cx="956138" cy="362474"/>
          </a:xfrm>
          <a:prstGeom prst="wedgeRoundRectCallout">
            <a:avLst>
              <a:gd name="adj1" fmla="val 79433"/>
              <a:gd name="adj2" fmla="val -70190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 smtClean="0">
                <a:solidFill>
                  <a:schemeClr val="tx1"/>
                </a:solidFill>
              </a:rPr>
              <a:t>yDir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2" name="Rounded Rectangular Callout 101"/>
          <p:cNvSpPr/>
          <p:nvPr/>
        </p:nvSpPr>
        <p:spPr>
          <a:xfrm>
            <a:off x="7429227" y="509519"/>
            <a:ext cx="1068763" cy="443973"/>
          </a:xfrm>
          <a:prstGeom prst="wedgeRoundRectCallout">
            <a:avLst>
              <a:gd name="adj1" fmla="val 80636"/>
              <a:gd name="adj2" fmla="val 127341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(i, j) 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60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807"/>
          <a:stretch/>
        </p:blipFill>
        <p:spPr>
          <a:xfrm>
            <a:off x="5042442" y="1653056"/>
            <a:ext cx="7030979" cy="14024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WC to image space (index):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9064" y="3110028"/>
            <a:ext cx="10163175" cy="21145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35" b="104"/>
          <a:stretch/>
        </p:blipFill>
        <p:spPr>
          <a:xfrm>
            <a:off x="2439095" y="5127882"/>
            <a:ext cx="7902033" cy="1959183"/>
          </a:xfrm>
          <a:prstGeom prst="rect">
            <a:avLst/>
          </a:prstGeom>
        </p:spPr>
      </p:pic>
      <p:sp>
        <p:nvSpPr>
          <p:cNvPr id="7" name="Content Placeholder 6"/>
          <p:cNvSpPr txBox="1">
            <a:spLocks/>
          </p:cNvSpPr>
          <p:nvPr/>
        </p:nvSpPr>
        <p:spPr>
          <a:xfrm>
            <a:off x="8284969" y="1288895"/>
            <a:ext cx="3591769" cy="954711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 smtClean="0"/>
              <a:t>Old way: decompose assuming x/y components</a:t>
            </a:r>
            <a:endParaRPr lang="en-US" sz="2000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8326554" y="3436129"/>
            <a:ext cx="3591769" cy="1072215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 smtClean="0"/>
              <a:t>New way: decompose explicitly with dot products</a:t>
            </a:r>
            <a:endParaRPr lang="en-US" sz="2000" dirty="0"/>
          </a:p>
        </p:txBody>
      </p:sp>
      <p:sp>
        <p:nvSpPr>
          <p:cNvPr id="9" name="Rounded Rectangle 8"/>
          <p:cNvSpPr/>
          <p:nvPr/>
        </p:nvSpPr>
        <p:spPr>
          <a:xfrm>
            <a:off x="8424979" y="2396023"/>
            <a:ext cx="810322" cy="531758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8479883" y="5441060"/>
            <a:ext cx="3591769" cy="1072215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 smtClean="0"/>
              <a:t>No change!</a:t>
            </a:r>
            <a:endParaRPr lang="en-US" sz="2000" dirty="0"/>
          </a:p>
        </p:txBody>
      </p:sp>
      <p:sp>
        <p:nvSpPr>
          <p:cNvPr id="11" name="Rounded Rectangle 10"/>
          <p:cNvSpPr/>
          <p:nvPr/>
        </p:nvSpPr>
        <p:spPr>
          <a:xfrm>
            <a:off x="817987" y="4081716"/>
            <a:ext cx="3743093" cy="531758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561080" y="4582807"/>
            <a:ext cx="766541" cy="531758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95880" y="590550"/>
            <a:ext cx="4490420" cy="2402823"/>
            <a:chOff x="281605" y="133350"/>
            <a:chExt cx="4490420" cy="2402823"/>
          </a:xfrm>
        </p:grpSpPr>
        <p:sp>
          <p:nvSpPr>
            <p:cNvPr id="13" name="Rounded Rectangular Callout 12"/>
            <p:cNvSpPr/>
            <p:nvPr/>
          </p:nvSpPr>
          <p:spPr>
            <a:xfrm>
              <a:off x="3847980" y="1883244"/>
              <a:ext cx="924045" cy="515069"/>
            </a:xfrm>
            <a:prstGeom prst="wedgeRoundRectCallout">
              <a:avLst>
                <a:gd name="adj1" fmla="val -45780"/>
                <a:gd name="adj2" fmla="val -92210"/>
                <a:gd name="adj3" fmla="val 1666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 smtClean="0">
                  <a:solidFill>
                    <a:schemeClr val="tx1"/>
                  </a:solidFill>
                </a:rPr>
                <a:t>xDir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1453934" y="133350"/>
              <a:ext cx="2384641" cy="2402823"/>
              <a:chOff x="8026184" y="0"/>
              <a:chExt cx="3683532" cy="3526773"/>
            </a:xfrm>
          </p:grpSpPr>
          <p:grpSp>
            <p:nvGrpSpPr>
              <p:cNvPr id="15" name="Group 14"/>
              <p:cNvGrpSpPr/>
              <p:nvPr/>
            </p:nvGrpSpPr>
            <p:grpSpPr>
              <a:xfrm rot="20034941">
                <a:off x="8026184" y="0"/>
                <a:ext cx="3683532" cy="3038165"/>
                <a:chOff x="5802094" y="2138304"/>
                <a:chExt cx="3683532" cy="3038165"/>
              </a:xfrm>
            </p:grpSpPr>
            <p:grpSp>
              <p:nvGrpSpPr>
                <p:cNvPr id="17" name="Group 16"/>
                <p:cNvGrpSpPr/>
                <p:nvPr/>
              </p:nvGrpSpPr>
              <p:grpSpPr>
                <a:xfrm>
                  <a:off x="5864749" y="2138304"/>
                  <a:ext cx="3290811" cy="3038165"/>
                  <a:chOff x="6710900" y="2427392"/>
                  <a:chExt cx="3290811" cy="3038165"/>
                </a:xfrm>
              </p:grpSpPr>
              <p:pic>
                <p:nvPicPr>
                  <p:cNvPr id="22" name="Picture 21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12625" y="2427392"/>
                    <a:ext cx="3038165" cy="3038165"/>
                  </a:xfrm>
                  <a:prstGeom prst="rect">
                    <a:avLst/>
                  </a:prstGeom>
                </p:spPr>
              </p:pic>
              <p:grpSp>
                <p:nvGrpSpPr>
                  <p:cNvPr id="23" name="Group 22"/>
                  <p:cNvGrpSpPr/>
                  <p:nvPr/>
                </p:nvGrpSpPr>
                <p:grpSpPr>
                  <a:xfrm>
                    <a:off x="6710900" y="2581620"/>
                    <a:ext cx="3290811" cy="2729707"/>
                    <a:chOff x="6824366" y="863224"/>
                    <a:chExt cx="3290811" cy="2729707"/>
                  </a:xfrm>
                </p:grpSpPr>
                <p:grpSp>
                  <p:nvGrpSpPr>
                    <p:cNvPr id="24" name="Group 23"/>
                    <p:cNvGrpSpPr/>
                    <p:nvPr/>
                  </p:nvGrpSpPr>
                  <p:grpSpPr>
                    <a:xfrm>
                      <a:off x="6824366" y="863224"/>
                      <a:ext cx="3290810" cy="544540"/>
                      <a:chOff x="6824366" y="863224"/>
                      <a:chExt cx="3290810" cy="544540"/>
                    </a:xfrm>
                  </p:grpSpPr>
                  <p:sp>
                    <p:nvSpPr>
                      <p:cNvPr id="53" name="Rectangle 52"/>
                      <p:cNvSpPr/>
                      <p:nvPr/>
                    </p:nvSpPr>
                    <p:spPr>
                      <a:xfrm>
                        <a:off x="6824366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4" name="Rectangle 53"/>
                      <p:cNvSpPr/>
                      <p:nvPr/>
                    </p:nvSpPr>
                    <p:spPr>
                      <a:xfrm>
                        <a:off x="7373662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5" name="Rectangle 54"/>
                      <p:cNvSpPr/>
                      <p:nvPr/>
                    </p:nvSpPr>
                    <p:spPr>
                      <a:xfrm>
                        <a:off x="7922958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6" name="Rectangle 55"/>
                      <p:cNvSpPr/>
                      <p:nvPr/>
                    </p:nvSpPr>
                    <p:spPr>
                      <a:xfrm>
                        <a:off x="8472254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7" name="Rectangle 56"/>
                      <p:cNvSpPr/>
                      <p:nvPr/>
                    </p:nvSpPr>
                    <p:spPr>
                      <a:xfrm>
                        <a:off x="9021548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8" name="Rectangle 57"/>
                      <p:cNvSpPr/>
                      <p:nvPr/>
                    </p:nvSpPr>
                    <p:spPr>
                      <a:xfrm>
                        <a:off x="9568362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25" name="Group 24"/>
                    <p:cNvGrpSpPr/>
                    <p:nvPr/>
                  </p:nvGrpSpPr>
                  <p:grpSpPr>
                    <a:xfrm>
                      <a:off x="6824366" y="1422203"/>
                      <a:ext cx="3290810" cy="544540"/>
                      <a:chOff x="6824366" y="863224"/>
                      <a:chExt cx="3290810" cy="544540"/>
                    </a:xfrm>
                  </p:grpSpPr>
                  <p:sp>
                    <p:nvSpPr>
                      <p:cNvPr id="47" name="Rectangle 46"/>
                      <p:cNvSpPr/>
                      <p:nvPr/>
                    </p:nvSpPr>
                    <p:spPr>
                      <a:xfrm>
                        <a:off x="6824366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8" name="Rectangle 47"/>
                      <p:cNvSpPr/>
                      <p:nvPr/>
                    </p:nvSpPr>
                    <p:spPr>
                      <a:xfrm>
                        <a:off x="7373662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9" name="Rectangle 48"/>
                      <p:cNvSpPr/>
                      <p:nvPr/>
                    </p:nvSpPr>
                    <p:spPr>
                      <a:xfrm>
                        <a:off x="7922958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0" name="Rectangle 49"/>
                      <p:cNvSpPr/>
                      <p:nvPr/>
                    </p:nvSpPr>
                    <p:spPr>
                      <a:xfrm>
                        <a:off x="8472254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1" name="Rectangle 50"/>
                      <p:cNvSpPr/>
                      <p:nvPr/>
                    </p:nvSpPr>
                    <p:spPr>
                      <a:xfrm>
                        <a:off x="9021548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2" name="Rectangle 51"/>
                      <p:cNvSpPr/>
                      <p:nvPr/>
                    </p:nvSpPr>
                    <p:spPr>
                      <a:xfrm>
                        <a:off x="9568362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26" name="Group 25"/>
                    <p:cNvGrpSpPr/>
                    <p:nvPr/>
                  </p:nvGrpSpPr>
                  <p:grpSpPr>
                    <a:xfrm>
                      <a:off x="6824367" y="1960971"/>
                      <a:ext cx="3290810" cy="544540"/>
                      <a:chOff x="6824366" y="863224"/>
                      <a:chExt cx="3290810" cy="544540"/>
                    </a:xfrm>
                  </p:grpSpPr>
                  <p:sp>
                    <p:nvSpPr>
                      <p:cNvPr id="41" name="Rectangle 40"/>
                      <p:cNvSpPr/>
                      <p:nvPr/>
                    </p:nvSpPr>
                    <p:spPr>
                      <a:xfrm>
                        <a:off x="6824366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2" name="Rectangle 41"/>
                      <p:cNvSpPr/>
                      <p:nvPr/>
                    </p:nvSpPr>
                    <p:spPr>
                      <a:xfrm>
                        <a:off x="7373662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3" name="Rectangle 42"/>
                      <p:cNvSpPr/>
                      <p:nvPr/>
                    </p:nvSpPr>
                    <p:spPr>
                      <a:xfrm>
                        <a:off x="7922958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4" name="Rectangle 43"/>
                      <p:cNvSpPr/>
                      <p:nvPr/>
                    </p:nvSpPr>
                    <p:spPr>
                      <a:xfrm>
                        <a:off x="8472254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5" name="Rectangle 44"/>
                      <p:cNvSpPr/>
                      <p:nvPr/>
                    </p:nvSpPr>
                    <p:spPr>
                      <a:xfrm>
                        <a:off x="9021548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6" name="Rectangle 45"/>
                      <p:cNvSpPr/>
                      <p:nvPr/>
                    </p:nvSpPr>
                    <p:spPr>
                      <a:xfrm>
                        <a:off x="9568362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27" name="Group 26"/>
                    <p:cNvGrpSpPr/>
                    <p:nvPr/>
                  </p:nvGrpSpPr>
                  <p:grpSpPr>
                    <a:xfrm>
                      <a:off x="6824367" y="2503851"/>
                      <a:ext cx="3290810" cy="544540"/>
                      <a:chOff x="6824366" y="863224"/>
                      <a:chExt cx="3290810" cy="544540"/>
                    </a:xfrm>
                  </p:grpSpPr>
                  <p:sp>
                    <p:nvSpPr>
                      <p:cNvPr id="35" name="Rectangle 34"/>
                      <p:cNvSpPr/>
                      <p:nvPr/>
                    </p:nvSpPr>
                    <p:spPr>
                      <a:xfrm>
                        <a:off x="6824366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6" name="Rectangle 35"/>
                      <p:cNvSpPr/>
                      <p:nvPr/>
                    </p:nvSpPr>
                    <p:spPr>
                      <a:xfrm>
                        <a:off x="7373662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7" name="Rectangle 36"/>
                      <p:cNvSpPr/>
                      <p:nvPr/>
                    </p:nvSpPr>
                    <p:spPr>
                      <a:xfrm>
                        <a:off x="7922958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8" name="Rectangle 37"/>
                      <p:cNvSpPr/>
                      <p:nvPr/>
                    </p:nvSpPr>
                    <p:spPr>
                      <a:xfrm>
                        <a:off x="8472254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9" name="Rectangle 38"/>
                      <p:cNvSpPr/>
                      <p:nvPr/>
                    </p:nvSpPr>
                    <p:spPr>
                      <a:xfrm>
                        <a:off x="9021548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" name="Rectangle 39"/>
                      <p:cNvSpPr/>
                      <p:nvPr/>
                    </p:nvSpPr>
                    <p:spPr>
                      <a:xfrm>
                        <a:off x="9568362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28" name="Group 27"/>
                    <p:cNvGrpSpPr/>
                    <p:nvPr/>
                  </p:nvGrpSpPr>
                  <p:grpSpPr>
                    <a:xfrm>
                      <a:off x="6824366" y="3048391"/>
                      <a:ext cx="3290810" cy="544540"/>
                      <a:chOff x="6824366" y="863224"/>
                      <a:chExt cx="3290810" cy="544540"/>
                    </a:xfrm>
                  </p:grpSpPr>
                  <p:sp>
                    <p:nvSpPr>
                      <p:cNvPr id="29" name="Rectangle 28"/>
                      <p:cNvSpPr/>
                      <p:nvPr/>
                    </p:nvSpPr>
                    <p:spPr>
                      <a:xfrm>
                        <a:off x="6824366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0" name="Rectangle 29"/>
                      <p:cNvSpPr/>
                      <p:nvPr/>
                    </p:nvSpPr>
                    <p:spPr>
                      <a:xfrm>
                        <a:off x="7373662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1" name="Rectangle 30"/>
                      <p:cNvSpPr/>
                      <p:nvPr/>
                    </p:nvSpPr>
                    <p:spPr>
                      <a:xfrm>
                        <a:off x="7922958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2" name="Rectangle 31"/>
                      <p:cNvSpPr/>
                      <p:nvPr/>
                    </p:nvSpPr>
                    <p:spPr>
                      <a:xfrm>
                        <a:off x="8472254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3" name="Rectangle 32"/>
                      <p:cNvSpPr/>
                      <p:nvPr/>
                    </p:nvSpPr>
                    <p:spPr>
                      <a:xfrm>
                        <a:off x="9021548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4" name="Rectangle 33"/>
                      <p:cNvSpPr/>
                      <p:nvPr/>
                    </p:nvSpPr>
                    <p:spPr>
                      <a:xfrm>
                        <a:off x="9568362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</p:grpSp>
            <p:sp>
              <p:nvSpPr>
                <p:cNvPr id="18" name="Flowchart: Summing Junction 17"/>
                <p:cNvSpPr/>
                <p:nvPr/>
              </p:nvSpPr>
              <p:spPr>
                <a:xfrm>
                  <a:off x="6621354" y="3037046"/>
                  <a:ext cx="137160" cy="137160"/>
                </a:xfrm>
                <a:prstGeom prst="flowChartSummingJunction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  <p:grpSp>
              <p:nvGrpSpPr>
                <p:cNvPr id="19" name="Group 18"/>
                <p:cNvGrpSpPr/>
                <p:nvPr/>
              </p:nvGrpSpPr>
              <p:grpSpPr>
                <a:xfrm>
                  <a:off x="5802094" y="2458446"/>
                  <a:ext cx="3683532" cy="2638662"/>
                  <a:chOff x="3502680" y="2037798"/>
                  <a:chExt cx="3683532" cy="2638662"/>
                </a:xfrm>
              </p:grpSpPr>
              <p:cxnSp>
                <p:nvCxnSpPr>
                  <p:cNvPr id="20" name="Straight Arrow Connector 19"/>
                  <p:cNvCxnSpPr/>
                  <p:nvPr/>
                </p:nvCxnSpPr>
                <p:spPr>
                  <a:xfrm>
                    <a:off x="3547924" y="4675044"/>
                    <a:ext cx="3638288" cy="0"/>
                  </a:xfrm>
                  <a:prstGeom prst="straightConnector1">
                    <a:avLst/>
                  </a:prstGeom>
                  <a:ln w="41275">
                    <a:solidFill>
                      <a:schemeClr val="tx1"/>
                    </a:solidFill>
                    <a:prstDash val="solid"/>
                    <a:headEnd type="none" w="sm" len="sm"/>
                    <a:tailEnd type="triangle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Arrow Connector 20"/>
                  <p:cNvCxnSpPr/>
                  <p:nvPr/>
                </p:nvCxnSpPr>
                <p:spPr>
                  <a:xfrm flipV="1">
                    <a:off x="3502680" y="2037798"/>
                    <a:ext cx="0" cy="2638662"/>
                  </a:xfrm>
                  <a:prstGeom prst="straightConnector1">
                    <a:avLst/>
                  </a:prstGeom>
                  <a:ln w="41275">
                    <a:solidFill>
                      <a:schemeClr val="tx1"/>
                    </a:solidFill>
                    <a:prstDash val="solid"/>
                    <a:headEnd type="none" w="sm" len="sm"/>
                    <a:tailEnd type="triangle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6" name="Straight Arrow Connector 15"/>
              <p:cNvCxnSpPr>
                <a:endCxn id="18" idx="3"/>
              </p:cNvCxnSpPr>
              <p:nvPr/>
            </p:nvCxnSpPr>
            <p:spPr>
              <a:xfrm flipH="1" flipV="1">
                <a:off x="8746345" y="1507831"/>
                <a:ext cx="150580" cy="201894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olid"/>
                <a:headEnd type="none" w="sm" len="sm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Rounded Rectangular Callout 58"/>
            <p:cNvSpPr/>
            <p:nvPr/>
          </p:nvSpPr>
          <p:spPr>
            <a:xfrm>
              <a:off x="281605" y="1641965"/>
              <a:ext cx="956138" cy="362474"/>
            </a:xfrm>
            <a:prstGeom prst="wedgeRoundRectCallout">
              <a:avLst>
                <a:gd name="adj1" fmla="val 79433"/>
                <a:gd name="adj2" fmla="val -70190"/>
                <a:gd name="adj3" fmla="val 1666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 smtClean="0">
                  <a:solidFill>
                    <a:schemeClr val="tx1"/>
                  </a:solidFill>
                </a:rPr>
                <a:t>yDir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0" name="Rounded Rectangular Callout 59"/>
            <p:cNvSpPr/>
            <p:nvPr/>
          </p:nvSpPr>
          <p:spPr>
            <a:xfrm>
              <a:off x="485502" y="309494"/>
              <a:ext cx="1068763" cy="443973"/>
            </a:xfrm>
            <a:prstGeom prst="wedgeRoundRectCallout">
              <a:avLst>
                <a:gd name="adj1" fmla="val 80636"/>
                <a:gd name="adj2" fmla="val 127341"/>
                <a:gd name="adj3" fmla="val 1666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 smtClean="0">
                  <a:solidFill>
                    <a:schemeClr val="tx1"/>
                  </a:solidFill>
                </a:rPr>
                <a:t>wcPos</a:t>
              </a:r>
              <a:r>
                <a:rPr lang="en-US" sz="1600" dirty="0" smtClean="0">
                  <a:solidFill>
                    <a:schemeClr val="tx1"/>
                  </a:solidFill>
                </a:rPr>
                <a:t> 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649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GameObject</a:t>
            </a:r>
            <a:r>
              <a:rPr lang="en-US" dirty="0" smtClean="0"/>
              <a:t>: </a:t>
            </a:r>
            <a:r>
              <a:rPr lang="en-US" dirty="0" err="1" smtClean="0"/>
              <a:t>Bbox</a:t>
            </a:r>
            <a:r>
              <a:rPr lang="en-US" dirty="0" smtClean="0"/>
              <a:t> test!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76" y="1323975"/>
            <a:ext cx="9550456" cy="543605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 rot="1233129">
            <a:off x="9067800" y="2590800"/>
            <a:ext cx="2741530" cy="2521981"/>
            <a:chOff x="3059659" y="2404965"/>
            <a:chExt cx="2006398" cy="200707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366202">
              <a:off x="3425991" y="2723508"/>
              <a:ext cx="1396577" cy="1396577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/>
            <p:nvPr/>
          </p:nvCxnSpPr>
          <p:spPr>
            <a:xfrm flipV="1">
              <a:off x="3944676" y="3499452"/>
              <a:ext cx="1084985" cy="82444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 flipV="1">
              <a:off x="3199941" y="3358549"/>
              <a:ext cx="744735" cy="980089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19366202">
              <a:off x="3059659" y="2943805"/>
              <a:ext cx="1372183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19366202" flipV="1">
              <a:off x="4659403" y="2404965"/>
              <a:ext cx="0" cy="1214439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4087431" y="3012184"/>
              <a:ext cx="557735" cy="42380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 flipV="1">
              <a:off x="3722511" y="2951726"/>
              <a:ext cx="367989" cy="484281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4084551" y="2524917"/>
              <a:ext cx="204594" cy="911071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/>
            <p:cNvSpPr/>
            <p:nvPr/>
          </p:nvSpPr>
          <p:spPr>
            <a:xfrm>
              <a:off x="3145817" y="2491799"/>
              <a:ext cx="1920240" cy="1920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ounded Rectangular Callout 29"/>
          <p:cNvSpPr/>
          <p:nvPr/>
        </p:nvSpPr>
        <p:spPr>
          <a:xfrm>
            <a:off x="9310826" y="2119327"/>
            <a:ext cx="1469749" cy="331479"/>
          </a:xfrm>
          <a:prstGeom prst="wedgeRoundRectCallout">
            <a:avLst>
              <a:gd name="adj1" fmla="val 56799"/>
              <a:gd name="adj2" fmla="val 291577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 smtClean="0">
                <a:solidFill>
                  <a:schemeClr val="tx1"/>
                </a:solidFill>
              </a:rPr>
              <a:t>myR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1" name="Rounded Rectangular Callout 30"/>
          <p:cNvSpPr/>
          <p:nvPr/>
        </p:nvSpPr>
        <p:spPr>
          <a:xfrm>
            <a:off x="9655458" y="4544381"/>
            <a:ext cx="1469749" cy="331479"/>
          </a:xfrm>
          <a:prstGeom prst="wedgeRoundRectCallout">
            <a:avLst>
              <a:gd name="adj1" fmla="val 36925"/>
              <a:gd name="adj2" fmla="val -277373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 smtClean="0">
                <a:solidFill>
                  <a:schemeClr val="tx1"/>
                </a:solidFill>
              </a:rPr>
              <a:t>myR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2" name="Rounded Rectangular Callout 31"/>
          <p:cNvSpPr/>
          <p:nvPr/>
        </p:nvSpPr>
        <p:spPr>
          <a:xfrm>
            <a:off x="9642365" y="4560685"/>
            <a:ext cx="1469749" cy="331479"/>
          </a:xfrm>
          <a:prstGeom prst="wedgeRoundRectCallout">
            <a:avLst>
              <a:gd name="adj1" fmla="val -3254"/>
              <a:gd name="adj2" fmla="val -338674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 smtClean="0">
                <a:solidFill>
                  <a:schemeClr val="tx1"/>
                </a:solidFill>
              </a:rPr>
              <a:t>mySize</a:t>
            </a:r>
            <a:r>
              <a:rPr lang="en-US" sz="1600" dirty="0" smtClean="0">
                <a:solidFill>
                  <a:schemeClr val="tx1"/>
                </a:solidFill>
              </a:rPr>
              <a:t>[0] [1]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93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are we?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Per-pixel accurate collision algorithm implemented</a:t>
            </a:r>
          </a:p>
          <a:p>
            <a:r>
              <a:rPr lang="en-US" dirty="0" smtClean="0"/>
              <a:t>Reviewed vector component and decomposition concept</a:t>
            </a:r>
          </a:p>
          <a:p>
            <a:r>
              <a:rPr lang="en-US" dirty="0" smtClean="0"/>
              <a:t>Support rotated textures for per-pixel accurate collision</a:t>
            </a:r>
          </a:p>
          <a:p>
            <a:r>
              <a:rPr lang="en-US" dirty="0" smtClean="0"/>
              <a:t>Last refinement: Support for Sprite Elements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74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GameObjectSet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 of </a:t>
            </a:r>
            <a:r>
              <a:rPr lang="en-US" dirty="0" err="1" smtClean="0"/>
              <a:t>GameObjects</a:t>
            </a:r>
            <a:endParaRPr lang="en-US" dirty="0" smtClean="0"/>
          </a:p>
          <a:p>
            <a:r>
              <a:rPr lang="en-US" dirty="0" smtClean="0"/>
              <a:t>Set maintenance</a:t>
            </a:r>
          </a:p>
          <a:p>
            <a:pPr lvl="1"/>
            <a:r>
              <a:rPr lang="en-US" dirty="0" smtClean="0"/>
              <a:t>Add/Size/Access</a:t>
            </a:r>
          </a:p>
          <a:p>
            <a:r>
              <a:rPr lang="en-US" dirty="0" err="1" smtClean="0"/>
              <a:t>GameObjects</a:t>
            </a:r>
            <a:r>
              <a:rPr lang="en-US" dirty="0" smtClean="0"/>
              <a:t> support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pdate/draw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986" y="1625298"/>
            <a:ext cx="60960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1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6.6: Sprite Pixel Collisions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Goal: generalize </a:t>
            </a:r>
            <a:br>
              <a:rPr lang="en-US" dirty="0" smtClean="0"/>
            </a:br>
            <a:r>
              <a:rPr lang="en-US" dirty="0" smtClean="0"/>
              <a:t>    per-pixel for </a:t>
            </a:r>
            <a:br>
              <a:rPr lang="en-US" dirty="0" smtClean="0"/>
            </a:br>
            <a:r>
              <a:rPr lang="en-US" dirty="0" smtClean="0"/>
              <a:t>    sprite elements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111" y="1581149"/>
            <a:ext cx="5996051" cy="430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60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224" y="4787900"/>
            <a:ext cx="3046960" cy="1804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a matter of reference position: the origin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index (</a:t>
            </a:r>
            <a:r>
              <a:rPr lang="en-US" dirty="0" err="1" smtClean="0"/>
              <a:t>i</a:t>
            </a:r>
            <a:r>
              <a:rPr lang="en-US" dirty="0" smtClean="0"/>
              <a:t>, j): offset from </a:t>
            </a:r>
            <a:br>
              <a:rPr lang="en-US" dirty="0" smtClean="0"/>
            </a:br>
            <a:r>
              <a:rPr lang="en-US" dirty="0" smtClean="0"/>
              <a:t>       the “Origin”</a:t>
            </a:r>
          </a:p>
          <a:p>
            <a:pPr lvl="8"/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 err="1" smtClean="0"/>
              <a:t>TextureRenderable</a:t>
            </a:r>
            <a:r>
              <a:rPr lang="en-US" dirty="0" smtClean="0"/>
              <a:t>: Offset </a:t>
            </a:r>
          </a:p>
          <a:p>
            <a:pPr lvl="1"/>
            <a:r>
              <a:rPr lang="en-US" dirty="0" smtClean="0"/>
              <a:t>Offset reference is: (0,0)</a:t>
            </a:r>
          </a:p>
          <a:p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 err="1" smtClean="0"/>
              <a:t>SpriteRenderable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Offset reference is </a:t>
            </a:r>
            <a:br>
              <a:rPr lang="en-US" dirty="0" smtClean="0"/>
            </a:br>
            <a:r>
              <a:rPr lang="en-US" dirty="0" smtClean="0"/>
              <a:t>lower-left corner</a:t>
            </a:r>
          </a:p>
          <a:p>
            <a:pPr lvl="1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868283" y="1968497"/>
            <a:ext cx="1853567" cy="1676403"/>
            <a:chOff x="7284083" y="1511297"/>
            <a:chExt cx="2133477" cy="203835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4083" y="1511297"/>
              <a:ext cx="2133477" cy="2038353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284083" y="1511297"/>
              <a:ext cx="2133477" cy="203835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ounded Rectangular Callout 10"/>
          <p:cNvSpPr/>
          <p:nvPr/>
        </p:nvSpPr>
        <p:spPr>
          <a:xfrm>
            <a:off x="9435019" y="1931982"/>
            <a:ext cx="1677481" cy="443973"/>
          </a:xfrm>
          <a:prstGeom prst="wedgeRoundRectCallout">
            <a:avLst>
              <a:gd name="adj1" fmla="val -60803"/>
              <a:gd name="adj2" fmla="val 117329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Index (</a:t>
            </a:r>
            <a:r>
              <a:rPr lang="en-US" sz="1600" dirty="0" err="1" smtClean="0">
                <a:solidFill>
                  <a:schemeClr val="tx1"/>
                </a:solidFill>
              </a:rPr>
              <a:t>i</a:t>
            </a:r>
            <a:r>
              <a:rPr lang="en-US" sz="1600" dirty="0" smtClean="0">
                <a:solidFill>
                  <a:schemeClr val="tx1"/>
                </a:solidFill>
              </a:rPr>
              <a:t>, j)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Flowchart: Summing Junction 11"/>
          <p:cNvSpPr/>
          <p:nvPr/>
        </p:nvSpPr>
        <p:spPr>
          <a:xfrm>
            <a:off x="9122635" y="2669538"/>
            <a:ext cx="137160" cy="137160"/>
          </a:xfrm>
          <a:prstGeom prst="flowChartSummingJunction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9191215" y="2702484"/>
            <a:ext cx="0" cy="942416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sm" len="sm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ular Callout 13"/>
          <p:cNvSpPr/>
          <p:nvPr/>
        </p:nvSpPr>
        <p:spPr>
          <a:xfrm>
            <a:off x="6710869" y="1341963"/>
            <a:ext cx="1677481" cy="443973"/>
          </a:xfrm>
          <a:prstGeom prst="wedgeRoundRectCallout">
            <a:avLst>
              <a:gd name="adj1" fmla="val 42918"/>
              <a:gd name="adj2" fmla="val 98736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A Texture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7868283" y="2728990"/>
            <a:ext cx="1288642" cy="20748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sm" len="sm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ular Callout 17"/>
          <p:cNvSpPr/>
          <p:nvPr/>
        </p:nvSpPr>
        <p:spPr>
          <a:xfrm>
            <a:off x="5607050" y="2501901"/>
            <a:ext cx="2083959" cy="812532"/>
          </a:xfrm>
          <a:prstGeom prst="wedgeRoundRectCallout">
            <a:avLst>
              <a:gd name="adj1" fmla="val 57874"/>
              <a:gd name="adj2" fmla="val 89047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 smtClean="0">
                <a:solidFill>
                  <a:schemeClr val="tx1"/>
                </a:solidFill>
              </a:rPr>
              <a:t>i-</a:t>
            </a:r>
            <a:r>
              <a:rPr lang="en-US" sz="1600" baseline="30000" dirty="0" err="1" smtClean="0">
                <a:solidFill>
                  <a:schemeClr val="tx1"/>
                </a:solidFill>
              </a:rPr>
              <a:t>th</a:t>
            </a:r>
            <a:r>
              <a:rPr lang="en-US" sz="1600" dirty="0">
                <a:solidFill>
                  <a:schemeClr val="tx1"/>
                </a:solidFill>
              </a:rPr>
              <a:t> and </a:t>
            </a:r>
            <a:r>
              <a:rPr lang="en-US" sz="1600" dirty="0" smtClean="0">
                <a:solidFill>
                  <a:schemeClr val="tx1"/>
                </a:solidFill>
              </a:rPr>
              <a:t>j-</a:t>
            </a:r>
            <a:r>
              <a:rPr lang="en-US" sz="1600" baseline="30000" dirty="0" err="1" smtClean="0">
                <a:solidFill>
                  <a:schemeClr val="tx1"/>
                </a:solidFill>
              </a:rPr>
              <a:t>th</a:t>
            </a:r>
            <a:r>
              <a:rPr lang="en-US" sz="1600" baseline="30000" dirty="0" smtClean="0">
                <a:solidFill>
                  <a:schemeClr val="tx1"/>
                </a:solidFill>
              </a:rPr>
              <a:t> </a:t>
            </a:r>
            <a:r>
              <a:rPr lang="en-US" sz="1600" dirty="0" smtClean="0">
                <a:solidFill>
                  <a:schemeClr val="tx1"/>
                </a:solidFill>
              </a:rPr>
              <a:t>pixel with respect to lower-left corner, or (0, 0)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" name="Rounded Rectangular Callout 20"/>
          <p:cNvSpPr/>
          <p:nvPr/>
        </p:nvSpPr>
        <p:spPr>
          <a:xfrm>
            <a:off x="4682836" y="4132246"/>
            <a:ext cx="1677481" cy="443973"/>
          </a:xfrm>
          <a:prstGeom prst="wedgeRoundRectCallout">
            <a:avLst>
              <a:gd name="adj1" fmla="val -11593"/>
              <a:gd name="adj2" fmla="val 150226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A Sprite Sheet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170894" y="5796449"/>
            <a:ext cx="499656" cy="515451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669" y="4168507"/>
            <a:ext cx="1928812" cy="1928812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7614669" y="4296831"/>
            <a:ext cx="1853567" cy="1676403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lowchart: Summing Junction 27"/>
          <p:cNvSpPr/>
          <p:nvPr/>
        </p:nvSpPr>
        <p:spPr>
          <a:xfrm>
            <a:off x="8869021" y="4997872"/>
            <a:ext cx="137160" cy="137160"/>
          </a:xfrm>
          <a:prstGeom prst="flowChartSummingJunction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8937601" y="5030818"/>
            <a:ext cx="0" cy="942416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sm" len="sm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7614669" y="5057324"/>
            <a:ext cx="1288642" cy="20748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sm" len="sm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ular Callout 30"/>
          <p:cNvSpPr/>
          <p:nvPr/>
        </p:nvSpPr>
        <p:spPr>
          <a:xfrm>
            <a:off x="9609900" y="3981314"/>
            <a:ext cx="1677481" cy="443973"/>
          </a:xfrm>
          <a:prstGeom prst="wedgeRoundRectCallout">
            <a:avLst>
              <a:gd name="adj1" fmla="val -57396"/>
              <a:gd name="adj2" fmla="val 110178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A Sprite Element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5170894" y="4296832"/>
            <a:ext cx="2443775" cy="1499617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sm" len="sm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5638800" y="6049686"/>
            <a:ext cx="3736988" cy="212219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sm" len="sm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ular Callout 37"/>
          <p:cNvSpPr/>
          <p:nvPr/>
        </p:nvSpPr>
        <p:spPr>
          <a:xfrm>
            <a:off x="9479812" y="4856085"/>
            <a:ext cx="2293474" cy="1357393"/>
          </a:xfrm>
          <a:prstGeom prst="wedgeRoundRectCallout">
            <a:avLst>
              <a:gd name="adj1" fmla="val -70288"/>
              <a:gd name="adj2" fmla="val -34678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Index (</a:t>
            </a:r>
            <a:r>
              <a:rPr lang="en-US" sz="1600" dirty="0" err="1" smtClean="0">
                <a:solidFill>
                  <a:schemeClr val="tx1"/>
                </a:solidFill>
              </a:rPr>
              <a:t>i</a:t>
            </a:r>
            <a:r>
              <a:rPr lang="en-US" sz="1600" dirty="0" smtClean="0">
                <a:solidFill>
                  <a:schemeClr val="tx1"/>
                </a:solidFill>
              </a:rPr>
              <a:t>, j): identifies a pixel with respect to the lower-left corner of element and </a:t>
            </a:r>
            <a:r>
              <a:rPr lang="en-US" sz="1600" b="1" dirty="0" smtClean="0">
                <a:solidFill>
                  <a:schemeClr val="tx1"/>
                </a:solidFill>
              </a:rPr>
              <a:t>not (0,0)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46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SpriteRenderable_PixelCollision.js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Record sprite information: lower-left corner and size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415" y="2488870"/>
            <a:ext cx="7829550" cy="24384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703566" y="3442191"/>
            <a:ext cx="5371655" cy="531758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796590" y="4108886"/>
            <a:ext cx="7053992" cy="531758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8421502" y="2240643"/>
            <a:ext cx="2313792" cy="812532"/>
          </a:xfrm>
          <a:prstGeom prst="wedgeRoundRectCallout">
            <a:avLst>
              <a:gd name="adj1" fmla="val -67492"/>
              <a:gd name="adj2" fmla="val 95624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Index of lower-left corner of current sprite element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2974769" y="4997664"/>
            <a:ext cx="6196941" cy="1314236"/>
          </a:xfrm>
          <a:prstGeom prst="wedgeRoundRectCallout">
            <a:avLst>
              <a:gd name="adj1" fmla="val -36814"/>
              <a:gd name="adj2" fmla="val -77591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 smtClean="0">
                <a:solidFill>
                  <a:schemeClr val="tx1"/>
                </a:solidFill>
              </a:rPr>
              <a:t>mTexWidth</a:t>
            </a:r>
            <a:r>
              <a:rPr lang="en-US" sz="1600" dirty="0" smtClean="0">
                <a:solidFill>
                  <a:schemeClr val="tx1"/>
                </a:solidFill>
              </a:rPr>
              <a:t>/Height: size of sprite element (instead of the entire texture).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 err="1" smtClean="0">
                <a:solidFill>
                  <a:schemeClr val="tx1"/>
                </a:solidFill>
              </a:rPr>
              <a:t>mTexWidth</a:t>
            </a:r>
            <a:r>
              <a:rPr lang="en-US" sz="1600" dirty="0" smtClean="0">
                <a:solidFill>
                  <a:schemeClr val="tx1"/>
                </a:solidFill>
              </a:rPr>
              <a:t> and </a:t>
            </a:r>
            <a:r>
              <a:rPr lang="en-US" sz="1600" dirty="0" err="1" smtClean="0">
                <a:solidFill>
                  <a:schemeClr val="tx1"/>
                </a:solidFill>
              </a:rPr>
              <a:t>mTexHeight</a:t>
            </a:r>
            <a:r>
              <a:rPr lang="en-US" sz="1600" dirty="0" smtClean="0">
                <a:solidFill>
                  <a:schemeClr val="tx1"/>
                </a:solidFill>
              </a:rPr>
              <a:t>: are used throughout </a:t>
            </a:r>
            <a:r>
              <a:rPr lang="en-US" sz="1600" dirty="0" err="1" smtClean="0">
                <a:solidFill>
                  <a:schemeClr val="tx1"/>
                </a:solidFill>
              </a:rPr>
              <a:t>TextureRenderable</a:t>
            </a:r>
            <a:r>
              <a:rPr lang="en-US" sz="1600" dirty="0" smtClean="0">
                <a:solidFill>
                  <a:schemeClr val="tx1"/>
                </a:solidFill>
              </a:rPr>
              <a:t>, </a:t>
            </a:r>
            <a:r>
              <a:rPr lang="en-US" sz="1600" dirty="0" err="1" smtClean="0">
                <a:solidFill>
                  <a:schemeClr val="tx1"/>
                </a:solidFill>
              </a:rPr>
              <a:t>SpriteRenderable</a:t>
            </a:r>
            <a:r>
              <a:rPr lang="en-US" sz="1600" dirty="0" smtClean="0">
                <a:solidFill>
                  <a:schemeClr val="tx1"/>
                </a:solidFill>
              </a:rPr>
              <a:t>, and </a:t>
            </a:r>
            <a:r>
              <a:rPr lang="en-US" sz="1600" dirty="0" err="1" smtClean="0">
                <a:solidFill>
                  <a:schemeClr val="tx1"/>
                </a:solidFill>
              </a:rPr>
              <a:t>SpriteAnimateRenderable</a:t>
            </a:r>
            <a:r>
              <a:rPr lang="en-US" sz="1600" dirty="0" smtClean="0">
                <a:solidFill>
                  <a:schemeClr val="tx1"/>
                </a:solidFill>
              </a:rPr>
              <a:t>.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4823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Ensure to use </a:t>
            </a:r>
            <a:r>
              <a:rPr lang="en-US" dirty="0"/>
              <a:t>s</a:t>
            </a:r>
            <a:r>
              <a:rPr lang="en-US" dirty="0" smtClean="0"/>
              <a:t>prite lower-left corner and size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98" y="1285060"/>
            <a:ext cx="8846426" cy="2413451"/>
          </a:xfrm>
          <a:ln>
            <a:solidFill>
              <a:schemeClr val="bg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054" y="3099187"/>
            <a:ext cx="8681478" cy="151925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98" y="4439887"/>
            <a:ext cx="8898515" cy="229191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Rounded Rectangle 6"/>
          <p:cNvSpPr/>
          <p:nvPr/>
        </p:nvSpPr>
        <p:spPr>
          <a:xfrm>
            <a:off x="541044" y="3031388"/>
            <a:ext cx="2015272" cy="531758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631375" y="4174008"/>
            <a:ext cx="1955142" cy="265879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0119" y="6200039"/>
            <a:ext cx="1856197" cy="294203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79996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the information during color lookup!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8605" y="3141194"/>
            <a:ext cx="7458075" cy="173355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953612" y="3141194"/>
            <a:ext cx="1735356" cy="316172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313754" y="3400385"/>
            <a:ext cx="3037989" cy="477472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7834150" y="2009675"/>
            <a:ext cx="2313792" cy="812532"/>
          </a:xfrm>
          <a:prstGeom prst="wedgeRoundRectCallout">
            <a:avLst>
              <a:gd name="adj1" fmla="val -67492"/>
              <a:gd name="adj2" fmla="val 95624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Index of texel for alpha look up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7834150" y="3471591"/>
            <a:ext cx="3045208" cy="812532"/>
          </a:xfrm>
          <a:prstGeom prst="wedgeRoundRectCallout">
            <a:avLst>
              <a:gd name="adj1" fmla="val -165521"/>
              <a:gd name="adj2" fmla="val -30056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 smtClean="0">
                <a:solidFill>
                  <a:schemeClr val="tx1"/>
                </a:solidFill>
              </a:rPr>
              <a:t>mTexBottomIndex</a:t>
            </a:r>
            <a:r>
              <a:rPr lang="en-US" sz="1600" dirty="0" smtClean="0">
                <a:solidFill>
                  <a:schemeClr val="tx1"/>
                </a:solidFill>
              </a:rPr>
              <a:t>/</a:t>
            </a:r>
            <a:r>
              <a:rPr lang="en-US" sz="1600" dirty="0" err="1" smtClean="0">
                <a:solidFill>
                  <a:schemeClr val="tx1"/>
                </a:solidFill>
              </a:rPr>
              <a:t>LeftIndex</a:t>
            </a:r>
            <a:r>
              <a:rPr lang="en-US" sz="1600" dirty="0" smtClean="0">
                <a:solidFill>
                  <a:schemeClr val="tx1"/>
                </a:solidFill>
              </a:rPr>
              <a:t>: are initialized to (0,0) for </a:t>
            </a:r>
            <a:r>
              <a:rPr lang="en-US" sz="1600" dirty="0" err="1" smtClean="0">
                <a:solidFill>
                  <a:schemeClr val="tx1"/>
                </a:solidFill>
              </a:rPr>
              <a:t>TextureRenderables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11501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Ultimate test of per-pixel collision: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 for support of </a:t>
            </a:r>
            <a:br>
              <a:rPr lang="en-US" dirty="0" smtClean="0"/>
            </a:br>
            <a:r>
              <a:rPr lang="en-US" dirty="0" smtClean="0"/>
              <a:t>all Texture</a:t>
            </a:r>
            <a:br>
              <a:rPr lang="en-US" dirty="0" smtClean="0"/>
            </a:br>
            <a:r>
              <a:rPr lang="en-US" dirty="0" smtClean="0"/>
              <a:t>sub-classes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L/R/H/B: </a:t>
            </a:r>
            <a:r>
              <a:rPr lang="en-US" dirty="0" err="1" smtClean="0"/>
              <a:t>Colide</a:t>
            </a:r>
            <a:r>
              <a:rPr lang="en-US" dirty="0" smtClean="0"/>
              <a:t> with Portal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Brain: chase Hero</a:t>
            </a:r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377267" y="1510143"/>
            <a:ext cx="6786562" cy="4565748"/>
            <a:chOff x="1998133" y="1467809"/>
            <a:chExt cx="6786562" cy="456574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88644" y="1725082"/>
              <a:ext cx="5996051" cy="4308475"/>
            </a:xfrm>
            <a:prstGeom prst="rect">
              <a:avLst/>
            </a:prstGeom>
          </p:spPr>
        </p:pic>
        <p:sp>
          <p:nvSpPr>
            <p:cNvPr id="6" name="Rounded Rectangular Callout 5"/>
            <p:cNvSpPr/>
            <p:nvPr/>
          </p:nvSpPr>
          <p:spPr>
            <a:xfrm>
              <a:off x="1998133" y="2382209"/>
              <a:ext cx="2494076" cy="812532"/>
            </a:xfrm>
            <a:prstGeom prst="wedgeRoundRectCallout">
              <a:avLst>
                <a:gd name="adj1" fmla="val 62115"/>
                <a:gd name="adj2" fmla="val 11125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smtClean="0">
                  <a:solidFill>
                    <a:schemeClr val="tx1"/>
                  </a:solidFill>
                </a:rPr>
                <a:t>Minions:</a:t>
              </a:r>
              <a:br>
                <a:rPr lang="en-US" sz="1600" dirty="0" smtClean="0">
                  <a:solidFill>
                    <a:schemeClr val="tx1"/>
                  </a:solidFill>
                </a:rPr>
              </a:br>
              <a:r>
                <a:rPr lang="en-US" sz="1600" dirty="0" err="1" smtClean="0">
                  <a:solidFill>
                    <a:schemeClr val="tx1"/>
                  </a:solidFill>
                </a:rPr>
                <a:t>SpriteAnimateRenderable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ular Callout 6"/>
            <p:cNvSpPr/>
            <p:nvPr/>
          </p:nvSpPr>
          <p:spPr>
            <a:xfrm>
              <a:off x="6121400" y="1476275"/>
              <a:ext cx="2494076" cy="812532"/>
            </a:xfrm>
            <a:prstGeom prst="wedgeRoundRectCallout">
              <a:avLst>
                <a:gd name="adj1" fmla="val -62811"/>
                <a:gd name="adj2" fmla="val 42482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 smtClean="0">
                  <a:solidFill>
                    <a:schemeClr val="tx1"/>
                  </a:solidFill>
                </a:rPr>
                <a:t>SpriteRenderable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" name="Rounded Rectangular Callout 7"/>
            <p:cNvSpPr/>
            <p:nvPr/>
          </p:nvSpPr>
          <p:spPr>
            <a:xfrm>
              <a:off x="6155266" y="1467809"/>
              <a:ext cx="2494076" cy="812532"/>
            </a:xfrm>
            <a:prstGeom prst="wedgeRoundRectCallout">
              <a:avLst>
                <a:gd name="adj1" fmla="val -65527"/>
                <a:gd name="adj2" fmla="val 136263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smtClean="0">
                  <a:solidFill>
                    <a:schemeClr val="tx1"/>
                  </a:solidFill>
                </a:rPr>
                <a:t>Hero/Brain:</a:t>
              </a:r>
            </a:p>
            <a:p>
              <a:r>
                <a:rPr lang="en-US" sz="1600" dirty="0" err="1" smtClean="0">
                  <a:solidFill>
                    <a:schemeClr val="tx1"/>
                  </a:solidFill>
                </a:rPr>
                <a:t>SpriteRenderable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ular Callout 8"/>
            <p:cNvSpPr/>
            <p:nvPr/>
          </p:nvSpPr>
          <p:spPr>
            <a:xfrm>
              <a:off x="5850466" y="4388809"/>
              <a:ext cx="2494076" cy="812532"/>
            </a:xfrm>
            <a:prstGeom prst="wedgeRoundRectCallout">
              <a:avLst>
                <a:gd name="adj1" fmla="val -61453"/>
                <a:gd name="adj2" fmla="val -8047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smtClean="0">
                  <a:solidFill>
                    <a:schemeClr val="tx1"/>
                  </a:solidFill>
                </a:rPr>
                <a:t>Portal:</a:t>
              </a:r>
              <a:br>
                <a:rPr lang="en-US" sz="1600" dirty="0" smtClean="0">
                  <a:solidFill>
                    <a:schemeClr val="tx1"/>
                  </a:solidFill>
                </a:rPr>
              </a:br>
              <a:r>
                <a:rPr lang="en-US" sz="1600" dirty="0" err="1" smtClean="0">
                  <a:solidFill>
                    <a:schemeClr val="tx1"/>
                  </a:solidFill>
                </a:rPr>
                <a:t>TextureRenderable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68774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6: What did we learn?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 vectors: size, direction, dot/cross, component, decomposition</a:t>
            </a:r>
          </a:p>
          <a:p>
            <a:r>
              <a:rPr lang="en-US" dirty="0"/>
              <a:t>Applying simple vector concepts</a:t>
            </a:r>
          </a:p>
          <a:p>
            <a:pPr lvl="1"/>
            <a:r>
              <a:rPr lang="en-US" dirty="0" smtClean="0"/>
              <a:t>Chasing, Position calculation for pixels on rotated textures</a:t>
            </a:r>
          </a:p>
          <a:p>
            <a:r>
              <a:rPr lang="en-US" dirty="0" smtClean="0"/>
              <a:t>Importance of </a:t>
            </a:r>
            <a:r>
              <a:rPr lang="en-US" dirty="0" err="1" smtClean="0"/>
              <a:t>GameObject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MyGame</a:t>
            </a:r>
            <a:r>
              <a:rPr lang="en-US" dirty="0" smtClean="0"/>
              <a:t> clear of specific object updates</a:t>
            </a:r>
          </a:p>
          <a:p>
            <a:pPr lvl="1"/>
            <a:r>
              <a:rPr lang="en-US" dirty="0" err="1" smtClean="0"/>
              <a:t>MyGame</a:t>
            </a:r>
            <a:r>
              <a:rPr lang="en-US" dirty="0" smtClean="0"/>
              <a:t> can focus on inter-object relationships</a:t>
            </a:r>
          </a:p>
          <a:p>
            <a:r>
              <a:rPr lang="en-US" dirty="0" err="1" smtClean="0"/>
              <a:t>Boundingbox</a:t>
            </a:r>
            <a:r>
              <a:rPr lang="en-US" dirty="0" smtClean="0"/>
              <a:t>: cheap, lousy accuracy, useful as a </a:t>
            </a:r>
            <a:r>
              <a:rPr lang="en-US" smtClean="0"/>
              <a:t>rough test</a:t>
            </a:r>
            <a:endParaRPr lang="en-US" dirty="0" smtClean="0"/>
          </a:p>
          <a:p>
            <a:r>
              <a:rPr lang="en-US" dirty="0" smtClean="0"/>
              <a:t>Per-Pixel accurate collision detection</a:t>
            </a:r>
          </a:p>
          <a:p>
            <a:pPr lvl="1"/>
            <a:r>
              <a:rPr lang="en-US" dirty="0" smtClean="0"/>
              <a:t>For rotated images, for sprites, </a:t>
            </a:r>
          </a:p>
        </p:txBody>
      </p:sp>
    </p:spTree>
    <p:extLst>
      <p:ext uri="{BB962C8B-B14F-4D97-AF65-F5344CB8AC3E}">
        <p14:creationId xmlns:p14="http://schemas.microsoft.com/office/powerpoint/2010/main" val="10571935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Per-Pixel Accurate Collision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Costly: both computationally and memory-wise</a:t>
            </a:r>
          </a:p>
          <a:p>
            <a:pPr lvl="1"/>
            <a:r>
              <a:rPr lang="en-US" dirty="0" smtClean="0"/>
              <a:t>Computation: O(smaller image)</a:t>
            </a:r>
          </a:p>
          <a:p>
            <a:pPr lvl="1"/>
            <a:r>
              <a:rPr lang="en-US" dirty="0" smtClean="0"/>
              <a:t>Memory: O(larger image)</a:t>
            </a:r>
          </a:p>
          <a:p>
            <a:r>
              <a:rPr lang="en-US" dirty="0" smtClean="0"/>
              <a:t>Functionality:</a:t>
            </a:r>
          </a:p>
          <a:p>
            <a:pPr lvl="1"/>
            <a:r>
              <a:rPr lang="en-US" dirty="0" smtClean="0"/>
              <a:t>Yes/No answer to collision: very accurate! (at pixel level!)</a:t>
            </a:r>
          </a:p>
          <a:p>
            <a:pPr lvl="1"/>
            <a:r>
              <a:rPr lang="en-US" dirty="0" smtClean="0"/>
              <a:t>Does not provide much insights into collision position</a:t>
            </a:r>
          </a:p>
          <a:p>
            <a:pPr lvl="2"/>
            <a:r>
              <a:rPr lang="en-US" dirty="0" smtClean="0"/>
              <a:t>e.g., no support for first point of contact (difficult problem in general)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665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1043</TotalTime>
  <Words>2858</Words>
  <Application>Microsoft Office PowerPoint</Application>
  <PresentationFormat>Widescreen</PresentationFormat>
  <Paragraphs>540</Paragraphs>
  <Slides>97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4" baseType="lpstr">
      <vt:lpstr>新細明體</vt:lpstr>
      <vt:lpstr>Arial</vt:lpstr>
      <vt:lpstr>Calibri</vt:lpstr>
      <vt:lpstr>Calibri Light</vt:lpstr>
      <vt:lpstr>Cambria Math</vt:lpstr>
      <vt:lpstr>Wingdings</vt:lpstr>
      <vt:lpstr>Office Theme</vt:lpstr>
      <vt:lpstr>Chapter 6</vt:lpstr>
      <vt:lpstr>This Chapter</vt:lpstr>
      <vt:lpstr>Review: Where are we?</vt:lpstr>
      <vt:lpstr>6.1: GameObjects Project</vt:lpstr>
      <vt:lpstr>6.1: Goals</vt:lpstr>
      <vt:lpstr>New sprite element</vt:lpstr>
      <vt:lpstr>Draw: with a Camera (instead of vpMatrix)</vt:lpstr>
      <vt:lpstr>GameObject: capturing behaviors!</vt:lpstr>
      <vt:lpstr>GameObjectSet:</vt:lpstr>
      <vt:lpstr>Work with GameObject</vt:lpstr>
      <vt:lpstr>The Hero</vt:lpstr>
      <vt:lpstr>Minion</vt:lpstr>
      <vt:lpstr>Minion’s interesting behavior</vt:lpstr>
      <vt:lpstr>MyGame::initialization()</vt:lpstr>
      <vt:lpstr>MyGame draw()</vt:lpstr>
      <vt:lpstr>MyGame update()</vt:lpstr>
      <vt:lpstr>Vectors: Review </vt:lpstr>
      <vt:lpstr>Vectors: direction and size</vt:lpstr>
      <vt:lpstr>Vector: rotation</vt:lpstr>
      <vt:lpstr>Vectors: normalization</vt:lpstr>
      <vt:lpstr>Vectors: normalization</vt:lpstr>
      <vt:lpstr>Vector: dot product</vt:lpstr>
      <vt:lpstr>Vector: cross product</vt:lpstr>
      <vt:lpstr>Practice</vt:lpstr>
      <vt:lpstr>6.2: Front and Chase Project</vt:lpstr>
      <vt:lpstr>6.2: Goals</vt:lpstr>
      <vt:lpstr>GameObject: initial state</vt:lpstr>
      <vt:lpstr>GameObject::rotateObjPointTo(p)</vt:lpstr>
      <vt:lpstr>GameObject::rotateObjPointTo(p)</vt:lpstr>
      <vt:lpstr>GameObject::rotateObjPointTo(p) cont …</vt:lpstr>
      <vt:lpstr>MyGame: set/get</vt:lpstr>
      <vt:lpstr>GameObject: update and draw</vt:lpstr>
      <vt:lpstr>Testing rotate towards object: the Brain</vt:lpstr>
      <vt:lpstr>Brian: private behavior</vt:lpstr>
      <vt:lpstr>MyGame::update</vt:lpstr>
      <vt:lpstr>On GameObject::rotateObjPointTo(p)</vt:lpstr>
      <vt:lpstr>On the Brain: Why do we need this line?</vt:lpstr>
      <vt:lpstr>6.3: BBOX and Collision Project</vt:lpstr>
      <vt:lpstr>6.3: Goals</vt:lpstr>
      <vt:lpstr>Bounding Box</vt:lpstr>
      <vt:lpstr>BoundingBox class</vt:lpstr>
      <vt:lpstr>Bounds tests</vt:lpstr>
      <vt:lpstr>Bbox: Collision status</vt:lpstr>
      <vt:lpstr>Using Bbox in GameObject</vt:lpstr>
      <vt:lpstr>Using Bbox in Camera</vt:lpstr>
      <vt:lpstr>Testing Bbox</vt:lpstr>
      <vt:lpstr>Try</vt:lpstr>
      <vt:lpstr>Try</vt:lpstr>
      <vt:lpstr>Try others</vt:lpstr>
      <vt:lpstr>Important limitation of Bbox</vt:lpstr>
      <vt:lpstr>Problem with Bbox</vt:lpstr>
      <vt:lpstr>6.4: Per Pixel Collisions Project</vt:lpstr>
      <vt:lpstr>6.4: Goals</vt:lpstr>
      <vt:lpstr>Per-pixel accurate collision detection</vt:lpstr>
      <vt:lpstr>Colliding pixels of two images</vt:lpstr>
      <vt:lpstr>Algorithm: explained</vt:lpstr>
      <vt:lpstr>In WC:</vt:lpstr>
      <vt:lpstr>In WC:</vt:lpstr>
      <vt:lpstr>In WC:</vt:lpstr>
      <vt:lpstr>In WC:</vt:lpstr>
      <vt:lpstr>In WC:</vt:lpstr>
      <vt:lpstr>PowerPoint Presentation</vt:lpstr>
      <vt:lpstr>PowerPoint Presentation</vt:lpstr>
      <vt:lpstr>The algorithm again</vt:lpstr>
      <vt:lpstr>Per-pixel accurate collision: run time?</vt:lpstr>
      <vt:lpstr>Questions</vt:lpstr>
      <vt:lpstr>Questions</vt:lpstr>
      <vt:lpstr>Questions</vt:lpstr>
      <vt:lpstr>Questions</vt:lpstr>
      <vt:lpstr>Questions</vt:lpstr>
      <vt:lpstr>Store color in CPU:</vt:lpstr>
      <vt:lpstr>TextureRenderable: caching info </vt:lpstr>
      <vt:lpstr>TextureRenderable_PixelCollision.js</vt:lpstr>
      <vt:lpstr>Index (Image Space) to WC</vt:lpstr>
      <vt:lpstr>WC position to Image pixel</vt:lpstr>
      <vt:lpstr>Remember, the algorithm</vt:lpstr>
      <vt:lpstr>GameObject_PixelCollision.js</vt:lpstr>
      <vt:lpstr>Testing: per-pixel</vt:lpstr>
      <vt:lpstr>Per-Pixel Collision</vt:lpstr>
      <vt:lpstr>Vector Review: component &amp; decomposition</vt:lpstr>
      <vt:lpstr>With rotated component vectors …</vt:lpstr>
      <vt:lpstr>In our case: </vt:lpstr>
      <vt:lpstr>6.5: General Pixel Collisions Project</vt:lpstr>
      <vt:lpstr>6.5: Goals</vt:lpstr>
      <vt:lpstr>The new pixelTouches function</vt:lpstr>
      <vt:lpstr>Index (image space) to WC</vt:lpstr>
      <vt:lpstr>                    WC to image space (index):</vt:lpstr>
      <vt:lpstr>GameObject: Bbox test!</vt:lpstr>
      <vt:lpstr>Where are we?</vt:lpstr>
      <vt:lpstr>6.6: Sprite Pixel Collisions Project</vt:lpstr>
      <vt:lpstr>All a matter of reference position: the origin </vt:lpstr>
      <vt:lpstr>SpriteRenderable_PixelCollision.js</vt:lpstr>
      <vt:lpstr>Ensure to use sprite lower-left corner and size </vt:lpstr>
      <vt:lpstr>Use the information during color lookup!</vt:lpstr>
      <vt:lpstr>Ultimate test of per-pixel collision:</vt:lpstr>
      <vt:lpstr>Chapter 6: What did we learn?</vt:lpstr>
      <vt:lpstr>Per-Pixel Accurate Collision</vt:lpstr>
    </vt:vector>
  </TitlesOfParts>
  <Company>UWB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Kelvin Sung</dc:creator>
  <cp:lastModifiedBy>Admin Kelvin Sung</cp:lastModifiedBy>
  <cp:revision>694</cp:revision>
  <dcterms:created xsi:type="dcterms:W3CDTF">2015-10-15T20:24:08Z</dcterms:created>
  <dcterms:modified xsi:type="dcterms:W3CDTF">2017-07-24T22:44:00Z</dcterms:modified>
</cp:coreProperties>
</file>